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21"/>
  </p:notesMasterIdLst>
  <p:sldIdLst>
    <p:sldId id="1357" r:id="rId3"/>
    <p:sldId id="3578" r:id="rId4"/>
    <p:sldId id="3582" r:id="rId5"/>
    <p:sldId id="3606" r:id="rId6"/>
    <p:sldId id="3609" r:id="rId7"/>
    <p:sldId id="3583" r:id="rId8"/>
    <p:sldId id="3610" r:id="rId9"/>
    <p:sldId id="3611" r:id="rId10"/>
    <p:sldId id="3612" r:id="rId11"/>
    <p:sldId id="1373" r:id="rId12"/>
    <p:sldId id="3579" r:id="rId13"/>
    <p:sldId id="1354" r:id="rId14"/>
    <p:sldId id="1355" r:id="rId15"/>
    <p:sldId id="3580" r:id="rId16"/>
    <p:sldId id="3601" r:id="rId17"/>
    <p:sldId id="3603" r:id="rId18"/>
    <p:sldId id="3615" r:id="rId19"/>
    <p:sldId id="3605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650F"/>
    <a:srgbClr val="242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7"/>
    <p:restoredTop sz="79630"/>
  </p:normalViewPr>
  <p:slideViewPr>
    <p:cSldViewPr snapToGrid="0" snapToObjects="1" showGuides="1">
      <p:cViewPr varScale="1">
        <p:scale>
          <a:sx n="75" d="100"/>
          <a:sy n="75" d="100"/>
        </p:scale>
        <p:origin x="198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71ADE-44CB-AA48-A88A-0FFFBD8C3248}" type="datetimeFigureOut">
              <a:rPr lang="es-CO" smtClean="0"/>
              <a:t>11/04/22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4A2F8-8517-5D43-B6F3-3498B7C527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058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0990" indent="-380990">
              <a:buFont typeface="Wingdings" panose="05000000000000000000" pitchFamily="2" charset="2"/>
              <a:buChar char="Ø"/>
              <a:defRPr/>
            </a:pPr>
            <a:r>
              <a:rPr lang="es-CO" sz="1200" kern="0" dirty="0">
                <a:solidFill>
                  <a:sysClr val="windowText" lastClr="000000"/>
                </a:solidFill>
              </a:rPr>
              <a:t>Clara vulneración a los DSDR de las niñas en Colombia</a:t>
            </a:r>
          </a:p>
          <a:p>
            <a:pPr>
              <a:defRPr/>
            </a:pPr>
            <a:endParaRPr lang="es-CO" sz="1200" kern="0" dirty="0">
              <a:solidFill>
                <a:sysClr val="windowText" lastClr="000000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Ø"/>
              <a:defRPr/>
            </a:pPr>
            <a:r>
              <a:rPr lang="es-CO" sz="1200" kern="0" dirty="0">
                <a:solidFill>
                  <a:sysClr val="windowText" lastClr="000000"/>
                </a:solidFill>
              </a:rPr>
              <a:t>Los nacimientos en niñas y adolescentes han venido disminuyendo de manera importante en los últimos años. </a:t>
            </a:r>
          </a:p>
          <a:p>
            <a:pPr>
              <a:defRPr/>
            </a:pPr>
            <a:endParaRPr lang="es-CO" sz="1200" kern="0" dirty="0">
              <a:solidFill>
                <a:sysClr val="windowText" lastClr="000000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Ø"/>
              <a:defRPr/>
            </a:pPr>
            <a:r>
              <a:rPr lang="es-CO" sz="1200" kern="0" dirty="0">
                <a:solidFill>
                  <a:sysClr val="windowText" lastClr="000000"/>
                </a:solidFill>
              </a:rPr>
              <a:t>No obstante, una proporción importante de la carga de la maternidad en Colombia sigue estando en niñas y adolescentes (21%).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4A2F8-8517-5D43-B6F3-3498B7C5271F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207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4A2F8-8517-5D43-B6F3-3498B7C5271F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673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>
                <a:solidFill>
                  <a:srgbClr val="346232"/>
                </a:solidFill>
                <a:ea typeface="+mn-ea"/>
                <a:cs typeface="Arial" panose="020B0604020202020204" pitchFamily="34" charset="0"/>
              </a:rPr>
              <a:t>Marco de Política en Colombia para la Promoción de los Derechos Sexuales y Reproductivos </a:t>
            </a:r>
          </a:p>
          <a:p>
            <a:pPr algn="just"/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Estado Colombiano incorpora la protección de los Derechos Sexuales y Reproductivos en su Constitución Política y a través del bloque de constitucionalidad.</a:t>
            </a:r>
          </a:p>
          <a:p>
            <a:pPr algn="just"/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Código de Infancia y Adolescencia (Ley 1098), numeral 26 del artículo 41, dice que es obligación del Estado en corresponsabilidad con la Sociedad y la Familia, “prevenir y atender la violencia sexual, las violencias dentro de la familia y el maltrato infantil, y </a:t>
            </a:r>
            <a:r>
              <a:rPr lang="es-C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promover la difusión de los Derechos Sexuales y Reproductivos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y es allí que el ICBF como entidad garante de los derechos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niñas, niños y los adolescentes asume la promoción de estos derechos y la protección ante su vulneración.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2007 se crea e implementa el actual Programa de Educación para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Sexualidad y Construcción de Ciudadanía, el cual debe ser de obligatorio cumplimiento en los colegios del país.</a:t>
            </a:r>
          </a:p>
          <a:p>
            <a:pPr algn="just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también en ese mismo año, nace el Modelo de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 de Salud Amigables para Adolescentes y Jóvenes —SSAAJ, el cual plantea atención diferenciada en salud sexual y reproductiva para los adolescentes y jóvenes. </a:t>
            </a:r>
          </a:p>
          <a:p>
            <a:pPr algn="just"/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Posteriormente viene el Plan Decenal de Salud Pública 2012-2021 y la Política Nacional de Sexualidad, de Derechos Sexuales y Reproductivos, en la que se reconoce la sexualidad como una dimensión humana y la necesidad de garantizar los DSDR de forma digna, libre e igualitaria.  </a:t>
            </a:r>
          </a:p>
          <a:p>
            <a:pPr algn="just"/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Así mismo se lanza el CONPES 147 el cual estableció los lineamientos para el desarrollo de una estrategia de prevención del embarazo en la adolescencia y la promoción de proyectos de vida para niños, niñas, adolescentes y jóvenes entre los 6 y los 19 años desde una mirada intersectorial. </a:t>
            </a:r>
          </a:p>
          <a:p>
            <a:pPr algn="just"/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CONPES fue evaluado y sus resultados originaron la actual “Estrategia de Atención Integral para Niñas, Niños y Adolescentes con énfasis en la Prevención del Embarazo en la Infancia y la Adolescencia, la cual venimos implementando en el país desde el 2015.</a:t>
            </a:r>
          </a:p>
          <a:p>
            <a:pPr algn="just"/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último, el CONPES 3918 a través del cual se define la estrategia de implementación de los ODS en el país y con relación a los DSDR y la prevención del embarazo hay metas claras en los objetivos 3 (salud y Bienestar), 5 (igualdad de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género)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10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(reducción de las desigualdades).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0151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9482B-AB8B-4B61-894D-D4A31795CA22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585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9482B-AB8B-4B61-894D-D4A31795CA22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6320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9482B-AB8B-4B61-894D-D4A31795CA22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6397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9482B-AB8B-4B61-894D-D4A31795CA22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9234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9482B-AB8B-4B61-894D-D4A31795CA22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131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9EDB5-C1A7-1444-AE91-2C7E7CCF3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F167EE-D878-2A49-A64A-E9D4BD37E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FEAF28-55A7-5A48-AA51-A05CB071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A75E01-07A1-5841-8AA6-647CC8A5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9736EF-621D-FC42-B2E9-3F6EE482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869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8D509-B849-3240-82F5-F330B237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A1E299-13EF-0940-AECF-5C1EA452F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4B219C-D15D-764E-AD66-ADC8118E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CBCE7E-0257-8B44-AF6B-587146DC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17E3D0-09F3-9746-8D83-C90E3D2E8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269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65FD3C-113B-EB40-B146-19D932085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A8A6EF-7814-084E-8C4B-0DD53634B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69557E-CBC5-D649-9CAE-28E87081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C3427A-060B-2442-B230-70DA0EC9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A2F48D-06C6-8E44-A0A1-785BE401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459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9EDB5-C1A7-1444-AE91-2C7E7CCF3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F167EE-D878-2A49-A64A-E9D4BD37E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FEAF28-55A7-5A48-AA51-A05CB071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A75E01-07A1-5841-8AA6-647CC8A5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9736EF-621D-FC42-B2E9-3F6EE482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223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BCD98-496C-9640-AB59-A1DB214D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02C7B2-6AF4-2443-855D-6F3E0329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A95031-E9C6-EF48-8A08-4CA4EAF0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7268-7E80-2F45-B0EC-4111759B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836BB-8123-4C41-BC97-617AACCD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3289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71E9C-6F93-084E-974A-3468C6DC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68D444-3B07-4E4C-824F-15EAAC2F0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0C2926-75E8-6447-BDB2-F85F22328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F6C1E9-270A-F043-83AA-8DB3AFBE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1BF48B-90AC-2F4B-84BF-DDD59394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4558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0EF9F-4963-3244-9A96-C33136F8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0AC0C3-BF88-934C-847C-F2C906F2B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623BEC-92BD-434D-8AE3-34B02B5B2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08A4DD-3874-DA4D-BA7B-9B385387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043BFC-CD98-4C4B-A3F4-1E7AEFFC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7EC0DF-6222-974F-B1AD-D9051B99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2179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AC8D2-94DA-F14A-85D1-3F6002FA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15B709-3F55-7F40-9E07-1D412635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19DE5A-6FAC-264B-82EF-CC2ECF614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121808-E4EF-BB4E-A748-2E92B0DCB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6479D7-1ECA-DF45-8004-F3EA7F07D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442B5C-26A4-4E4F-9109-29966776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1C5043-5754-664D-A39A-F554B1FB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9F63B2-DCF8-DC42-82DF-4A8DB8E8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1801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C96CC-C1D2-C446-983B-5C9D53E8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2CAEEA-39DA-A64E-9BF6-36EB90D9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637C73-9E6D-B648-A234-B0262C24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630B89-0FA8-0843-8B4F-C5E9D52D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5221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C60CB1C-A799-E244-AA42-08A70CFE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6DC0D7-F459-CE45-B344-169204E5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DF1DEE-CB48-3147-9878-6044C4E6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72938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739F1-320C-3846-9128-36357B78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7FC9A-F23D-3842-8D2E-A8F45712F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993D9D-FE57-AB4F-B7F0-6F8876535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F729A9-49C6-F240-9FC7-22A9C1DB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0104E7-70A5-FC4E-9B4B-2ED6489B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862B05-6C89-6F43-9BF2-F327A739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395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BCD98-496C-9640-AB59-A1DB214D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02C7B2-6AF4-2443-855D-6F3E0329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A95031-E9C6-EF48-8A08-4CA4EAF0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7268-7E80-2F45-B0EC-4111759B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836BB-8123-4C41-BC97-617AACCD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2128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173B4-BAE2-E146-BE58-1EB32077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D015D-41C7-AE49-8342-B894C2202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5A05D8-DF2B-084B-9EAD-490769A18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89E8CC-FC09-8D4B-AD02-6612E012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81387E-9611-7A48-9BE2-C6CB38C82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DDCB9F-C280-E94D-88FB-6D551A53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70209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8D509-B849-3240-82F5-F330B237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A1E299-13EF-0940-AECF-5C1EA452F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4B219C-D15D-764E-AD66-ADC8118E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CBCE7E-0257-8B44-AF6B-587146DC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17E3D0-09F3-9746-8D83-C90E3D2E8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4848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65FD3C-113B-EB40-B146-19D932085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A8A6EF-7814-084E-8C4B-0DD53634B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69557E-CBC5-D649-9CAE-28E87081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C3427A-060B-2442-B230-70DA0EC9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A2F48D-06C6-8E44-A0A1-785BE401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40661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04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71E9C-6F93-084E-974A-3468C6DC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68D444-3B07-4E4C-824F-15EAAC2F0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0C2926-75E8-6447-BDB2-F85F22328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F6C1E9-270A-F043-83AA-8DB3AFBE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1BF48B-90AC-2F4B-84BF-DDD59394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844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0EF9F-4963-3244-9A96-C33136F8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0AC0C3-BF88-934C-847C-F2C906F2B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623BEC-92BD-434D-8AE3-34B02B5B2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08A4DD-3874-DA4D-BA7B-9B385387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043BFC-CD98-4C4B-A3F4-1E7AEFFC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7EC0DF-6222-974F-B1AD-D9051B99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398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AC8D2-94DA-F14A-85D1-3F6002FA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15B709-3F55-7F40-9E07-1D412635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19DE5A-6FAC-264B-82EF-CC2ECF614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121808-E4EF-BB4E-A748-2E92B0DCB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6479D7-1ECA-DF45-8004-F3EA7F07D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442B5C-26A4-4E4F-9109-29966776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1C5043-5754-664D-A39A-F554B1FB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9F63B2-DCF8-DC42-82DF-4A8DB8E8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94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C96CC-C1D2-C446-983B-5C9D53E8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2CAEEA-39DA-A64E-9BF6-36EB90D9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637C73-9E6D-B648-A234-B0262C24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630B89-0FA8-0843-8B4F-C5E9D52D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383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C60CB1C-A799-E244-AA42-08A70CFE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6DC0D7-F459-CE45-B344-169204E5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DF1DEE-CB48-3147-9878-6044C4E6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951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739F1-320C-3846-9128-36357B78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7FC9A-F23D-3842-8D2E-A8F45712F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993D9D-FE57-AB4F-B7F0-6F8876535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F729A9-49C6-F240-9FC7-22A9C1DB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0104E7-70A5-FC4E-9B4B-2ED6489B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862B05-6C89-6F43-9BF2-F327A739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265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173B4-BAE2-E146-BE58-1EB32077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D015D-41C7-AE49-8342-B894C2202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5A05D8-DF2B-084B-9EAD-490769A18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89E8CC-FC09-8D4B-AD02-6612E012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11/04/22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81387E-9611-7A48-9BE2-C6CB38C82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DDCB9F-C280-E94D-88FB-6D551A53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583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453FAE-0601-B54C-BE51-C696876E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9064F8-E8DE-0842-9438-D5E61A389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F59C11-9CBF-354E-B253-DA0D8FCBC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10A5F-8A61-1440-8CF1-78463D190B9B}" type="datetimeFigureOut">
              <a:rPr lang="es-CO" smtClean="0"/>
              <a:t>11/04/22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F3C495-0AEF-4642-A426-D1B52413D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EDCB6F-52E3-7F4C-8BEC-8741D3BA9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612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453FAE-0601-B54C-BE51-C696876E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9064F8-E8DE-0842-9438-D5E61A389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F59C11-9CBF-354E-B253-DA0D8FCBC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10A5F-8A61-1440-8CF1-78463D190B9B}" type="datetimeFigureOut">
              <a:rPr lang="es-CO" smtClean="0"/>
              <a:t>11/04/22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F3C495-0AEF-4642-A426-D1B52413D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EDCB6F-52E3-7F4C-8BEC-8741D3BA9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168C0-A964-FB46-822E-1507DCEEEB8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165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3FC4FEC-3752-3D46-B592-FE5E9B010277}"/>
              </a:ext>
            </a:extLst>
          </p:cNvPr>
          <p:cNvSpPr txBox="1"/>
          <p:nvPr/>
        </p:nvSpPr>
        <p:spPr>
          <a:xfrm>
            <a:off x="92467" y="6421348"/>
            <a:ext cx="127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9BD0B46-DEAE-441B-8D2B-C3A4EC28685F}"/>
              </a:ext>
            </a:extLst>
          </p:cNvPr>
          <p:cNvSpPr/>
          <p:nvPr/>
        </p:nvSpPr>
        <p:spPr>
          <a:xfrm>
            <a:off x="10177672" y="67320"/>
            <a:ext cx="1457738" cy="7941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8517729-7167-974E-9EB0-C92652BDC10D}"/>
              </a:ext>
            </a:extLst>
          </p:cNvPr>
          <p:cNvSpPr txBox="1"/>
          <p:nvPr/>
        </p:nvSpPr>
        <p:spPr>
          <a:xfrm>
            <a:off x="4962346" y="4532148"/>
            <a:ext cx="7123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srgbClr val="76B52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Dirección de Adolescencia y Juventud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0EDBC6-D656-984C-A59D-8D8E21C752FD}"/>
              </a:ext>
            </a:extLst>
          </p:cNvPr>
          <p:cNvSpPr txBox="1"/>
          <p:nvPr/>
        </p:nvSpPr>
        <p:spPr>
          <a:xfrm>
            <a:off x="4746214" y="606963"/>
            <a:ext cx="7123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b="1" dirty="0">
                <a:solidFill>
                  <a:srgbClr val="242758"/>
                </a:solidFill>
              </a:rPr>
              <a:t>LINEA DE PREVENCIÓN DEL EMBARAZO EN LA ADOLESCENCIA Y PROMOCIÓN DE MATERNIDADES Y PATERNIDADES PLANEADAS Y RESPONSABLES</a:t>
            </a:r>
            <a:endParaRPr lang="es-419" sz="8800" b="1" dirty="0">
              <a:solidFill>
                <a:srgbClr val="2427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88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0B9FDFA-6519-B043-BFAF-23EB86CECFFB}"/>
              </a:ext>
            </a:extLst>
          </p:cNvPr>
          <p:cNvSpPr/>
          <p:nvPr/>
        </p:nvSpPr>
        <p:spPr>
          <a:xfrm>
            <a:off x="2874145" y="2570002"/>
            <a:ext cx="5478459" cy="1966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3600" b="1" spc="-150" dirty="0">
                <a:solidFill>
                  <a:srgbClr val="2427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¿QÚE SON LOS DERECHOS SEXUALES </a:t>
            </a:r>
            <a:r>
              <a:rPr lang="es-ES_tradnl" sz="3600" b="1" spc="-150" dirty="0">
                <a:solidFill>
                  <a:srgbClr val="346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LOS DERECHOS REPRODUCTIVOS</a:t>
            </a:r>
            <a:r>
              <a:rPr lang="es-ES_tradnl" sz="3600" b="1" dirty="0">
                <a:solidFill>
                  <a:srgbClr val="346232"/>
                </a:solidFill>
              </a:rPr>
              <a:t>?</a:t>
            </a:r>
          </a:p>
        </p:txBody>
      </p:sp>
      <p:pic>
        <p:nvPicPr>
          <p:cNvPr id="10" name="Gráfico 9" descr="Bombilla">
            <a:extLst>
              <a:ext uri="{FF2B5EF4-FFF2-40B4-BE49-F238E27FC236}">
                <a16:creationId xmlns:a16="http://schemas.microsoft.com/office/drawing/2014/main" id="{E3C40332-A6E0-8A43-BC41-F6E3C1642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3301" y="1065710"/>
            <a:ext cx="2284646" cy="228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2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B734B53-B9A2-C846-A3BB-46C2096D6735}"/>
              </a:ext>
            </a:extLst>
          </p:cNvPr>
          <p:cNvCxnSpPr/>
          <p:nvPr/>
        </p:nvCxnSpPr>
        <p:spPr>
          <a:xfrm>
            <a:off x="6095999" y="1070112"/>
            <a:ext cx="0" cy="4373218"/>
          </a:xfrm>
          <a:prstGeom prst="line">
            <a:avLst/>
          </a:prstGeom>
          <a:ln w="76200">
            <a:solidFill>
              <a:srgbClr val="6DB6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5A72B77D-3CEE-E04D-A04E-006B1DEE33EF}"/>
              </a:ext>
            </a:extLst>
          </p:cNvPr>
          <p:cNvSpPr/>
          <p:nvPr/>
        </p:nvSpPr>
        <p:spPr>
          <a:xfrm>
            <a:off x="6559824" y="2441112"/>
            <a:ext cx="48410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spc="-150" dirty="0">
                <a:solidFill>
                  <a:srgbClr val="242758"/>
                </a:solidFill>
              </a:rPr>
              <a:t>Son los derechos humanos interpretados desde el punto de vista de la sexualidad y reproducción de las personas y son independientes de la edad, sexo, género, opción sexual, clase social o situación particular como discapacidad, etc.  </a:t>
            </a:r>
            <a:r>
              <a:rPr lang="es-CO" sz="1400" spc="-150" dirty="0">
                <a:solidFill>
                  <a:srgbClr val="242758"/>
                </a:solidFill>
              </a:rPr>
              <a:t>(UNFPA,  2019) </a:t>
            </a:r>
            <a:endParaRPr lang="es-CO" sz="20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0B9FDFA-6519-B043-BFAF-23EB86CECFFB}"/>
              </a:ext>
            </a:extLst>
          </p:cNvPr>
          <p:cNvSpPr/>
          <p:nvPr/>
        </p:nvSpPr>
        <p:spPr>
          <a:xfrm>
            <a:off x="379003" y="2273631"/>
            <a:ext cx="5478459" cy="1966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3600" b="1" spc="-150" dirty="0">
                <a:solidFill>
                  <a:srgbClr val="2427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¿QÚE SON LOS DERECHOS SEXUALES </a:t>
            </a:r>
            <a:r>
              <a:rPr lang="es-ES_tradnl" sz="3600" b="1" spc="-150" dirty="0">
                <a:solidFill>
                  <a:srgbClr val="346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LOS DERECHOS REPRODCUTIVOS</a:t>
            </a:r>
            <a:r>
              <a:rPr lang="es-ES_tradnl" sz="3600" b="1" dirty="0">
                <a:solidFill>
                  <a:srgbClr val="34623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14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1678BEB-6559-5B44-8810-3E1F619E37FA}"/>
              </a:ext>
            </a:extLst>
          </p:cNvPr>
          <p:cNvSpPr/>
          <p:nvPr/>
        </p:nvSpPr>
        <p:spPr>
          <a:xfrm>
            <a:off x="1063954" y="1578854"/>
            <a:ext cx="102869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200" spc="-150" dirty="0">
                <a:solidFill>
                  <a:srgbClr val="242758"/>
                </a:solidFill>
              </a:rPr>
              <a:t>Los </a:t>
            </a:r>
            <a:r>
              <a:rPr lang="es-CO" sz="3200" b="1" dirty="0">
                <a:solidFill>
                  <a:srgbClr val="346232"/>
                </a:solidFill>
              </a:rPr>
              <a:t>derechos sexuales </a:t>
            </a:r>
            <a:r>
              <a:rPr lang="es-CO" sz="3200" spc="-150" dirty="0">
                <a:solidFill>
                  <a:srgbClr val="242758"/>
                </a:solidFill>
              </a:rPr>
              <a:t>están encaminados a garantizar el ejercicio y desarrollo libre, informado, saludable y satisfactorio de la sexualidad, se fundamentan en el disfrute de la sexualidad y el erotismo, sin coacción y libre de toda forma de violencia, implican explorar y disfrutar una vida sexual placentera, sin miedos, vergüenza, temores, inhibiciones, culpa, creencias infundadas, y prejuicios que limiten la expresión de estos derechos </a:t>
            </a:r>
            <a:r>
              <a:rPr lang="es-CO" sz="1400" spc="-150" dirty="0">
                <a:solidFill>
                  <a:srgbClr val="242758"/>
                </a:solidFill>
              </a:rPr>
              <a:t>(Ministerio de Salud,  2020) </a:t>
            </a:r>
            <a:endParaRPr lang="es-CO" sz="3200" spc="-150" dirty="0">
              <a:solidFill>
                <a:srgbClr val="2427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84B3743-517B-2242-A516-C655195CA26D}"/>
              </a:ext>
            </a:extLst>
          </p:cNvPr>
          <p:cNvSpPr/>
          <p:nvPr/>
        </p:nvSpPr>
        <p:spPr>
          <a:xfrm>
            <a:off x="1229372" y="498517"/>
            <a:ext cx="97699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200" spc="-150" dirty="0">
                <a:solidFill>
                  <a:srgbClr val="242758"/>
                </a:solidFill>
              </a:rPr>
              <a:t>Los </a:t>
            </a:r>
            <a:r>
              <a:rPr lang="es-CO" sz="3200" b="1" dirty="0">
                <a:solidFill>
                  <a:srgbClr val="346232"/>
                </a:solidFill>
              </a:rPr>
              <a:t>derechos r​eproductivos </a:t>
            </a:r>
            <a:r>
              <a:rPr lang="es-CO" sz="3200" spc="-150" dirty="0">
                <a:solidFill>
                  <a:srgbClr val="242758"/>
                </a:solidFill>
              </a:rPr>
              <a:t>se sustentan​ en la facultad que tienen todas las personas a tomar decisiones libres y sin discriminación, sobre la posibilidad de procrear o no, de regular su fecundidad y de la posibilidad de conformar una familia y disponer de la información y medios para ello </a:t>
            </a:r>
            <a:r>
              <a:rPr lang="es-CO" sz="1400" spc="-150" dirty="0">
                <a:solidFill>
                  <a:srgbClr val="242758"/>
                </a:solidFill>
              </a:rPr>
              <a:t>(Ministerio de Salud,  2020) </a:t>
            </a:r>
            <a:endParaRPr lang="es-CO" sz="3200" spc="-150" dirty="0">
              <a:solidFill>
                <a:srgbClr val="242758"/>
              </a:solidFill>
            </a:endParaRPr>
          </a:p>
        </p:txBody>
      </p:sp>
      <p:sp>
        <p:nvSpPr>
          <p:cNvPr id="3" name="Llamada ovalada 2">
            <a:extLst>
              <a:ext uri="{FF2B5EF4-FFF2-40B4-BE49-F238E27FC236}">
                <a16:creationId xmlns:a16="http://schemas.microsoft.com/office/drawing/2014/main" id="{5F0D1D5F-B7C6-1440-8867-428A079C5E80}"/>
              </a:ext>
            </a:extLst>
          </p:cNvPr>
          <p:cNvSpPr/>
          <p:nvPr/>
        </p:nvSpPr>
        <p:spPr>
          <a:xfrm>
            <a:off x="4063718" y="3940233"/>
            <a:ext cx="3983002" cy="2128058"/>
          </a:xfrm>
          <a:prstGeom prst="wedgeEllipseCallout">
            <a:avLst>
              <a:gd name="adj1" fmla="val -47841"/>
              <a:gd name="adj2" fmla="val 63572"/>
            </a:avLst>
          </a:prstGeom>
          <a:solidFill>
            <a:srgbClr val="242758"/>
          </a:solidFill>
          <a:ln>
            <a:solidFill>
              <a:srgbClr val="2427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400" b="1" dirty="0"/>
              <a:t>Capsula Educativa</a:t>
            </a:r>
          </a:p>
          <a:p>
            <a:pPr algn="ctr"/>
            <a:r>
              <a:rPr lang="es-CO" sz="3400" b="1" dirty="0"/>
              <a:t>DSDR</a:t>
            </a:r>
          </a:p>
        </p:txBody>
      </p:sp>
    </p:spTree>
    <p:extLst>
      <p:ext uri="{BB962C8B-B14F-4D97-AF65-F5344CB8AC3E}">
        <p14:creationId xmlns:p14="http://schemas.microsoft.com/office/powerpoint/2010/main" val="262447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84" y="427735"/>
            <a:ext cx="7703128" cy="550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6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02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A72B77D-3CEE-E04D-A04E-006B1DEE33EF}"/>
              </a:ext>
            </a:extLst>
          </p:cNvPr>
          <p:cNvSpPr/>
          <p:nvPr/>
        </p:nvSpPr>
        <p:spPr>
          <a:xfrm>
            <a:off x="8296102" y="2441112"/>
            <a:ext cx="31047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spc="-150" dirty="0">
                <a:solidFill>
                  <a:srgbClr val="2427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Ruta prevención embarazo subsiguiente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8" y="0"/>
            <a:ext cx="6713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9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B734B53-B9A2-C846-A3BB-46C2096D6735}"/>
              </a:ext>
            </a:extLst>
          </p:cNvPr>
          <p:cNvCxnSpPr/>
          <p:nvPr/>
        </p:nvCxnSpPr>
        <p:spPr>
          <a:xfrm>
            <a:off x="6095999" y="1070112"/>
            <a:ext cx="0" cy="4373218"/>
          </a:xfrm>
          <a:prstGeom prst="line">
            <a:avLst/>
          </a:prstGeom>
          <a:ln w="76200">
            <a:solidFill>
              <a:srgbClr val="6DB6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5A72B77D-3CEE-E04D-A04E-006B1DEE33EF}"/>
              </a:ext>
            </a:extLst>
          </p:cNvPr>
          <p:cNvSpPr/>
          <p:nvPr/>
        </p:nvSpPr>
        <p:spPr>
          <a:xfrm>
            <a:off x="6559824" y="2441112"/>
            <a:ext cx="4841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spc="-150" dirty="0">
                <a:solidFill>
                  <a:srgbClr val="2427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0B9FDFA-6519-B043-BFAF-23EB86CECFFB}"/>
              </a:ext>
            </a:extLst>
          </p:cNvPr>
          <p:cNvSpPr/>
          <p:nvPr/>
        </p:nvSpPr>
        <p:spPr>
          <a:xfrm>
            <a:off x="379003" y="2273631"/>
            <a:ext cx="547845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3600" b="1" spc="-150" dirty="0">
                <a:solidFill>
                  <a:srgbClr val="2427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CREENCIAS, ACTITUDES Y PRÁCTICAS </a:t>
            </a:r>
            <a:endParaRPr lang="es-ES_tradnl" sz="3600" b="1" dirty="0">
              <a:solidFill>
                <a:srgbClr val="346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9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B734B53-B9A2-C846-A3BB-46C2096D6735}"/>
              </a:ext>
            </a:extLst>
          </p:cNvPr>
          <p:cNvCxnSpPr/>
          <p:nvPr/>
        </p:nvCxnSpPr>
        <p:spPr>
          <a:xfrm>
            <a:off x="5580610" y="1070112"/>
            <a:ext cx="0" cy="4373218"/>
          </a:xfrm>
          <a:prstGeom prst="line">
            <a:avLst/>
          </a:prstGeom>
          <a:ln w="76200">
            <a:solidFill>
              <a:srgbClr val="6DB6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5A72B77D-3CEE-E04D-A04E-006B1DEE33EF}"/>
              </a:ext>
            </a:extLst>
          </p:cNvPr>
          <p:cNvSpPr/>
          <p:nvPr/>
        </p:nvSpPr>
        <p:spPr>
          <a:xfrm>
            <a:off x="6334537" y="1070112"/>
            <a:ext cx="5386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spc="-150" dirty="0">
                <a:solidFill>
                  <a:srgbClr val="2427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Natalia Restrepo Montoya</a:t>
            </a:r>
          </a:p>
          <a:p>
            <a:pPr algn="ctr"/>
            <a:endParaRPr lang="es-CO" sz="3600" b="1" spc="-150" dirty="0">
              <a:solidFill>
                <a:srgbClr val="2427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CO" sz="3600" b="1" spc="-150" dirty="0">
                <a:solidFill>
                  <a:srgbClr val="2427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Referente técnica de prevención del embarazo en la adolescencia</a:t>
            </a:r>
          </a:p>
          <a:p>
            <a:pPr algn="ctr"/>
            <a:endParaRPr lang="es-CO" sz="3600" b="1" spc="-150" dirty="0">
              <a:solidFill>
                <a:srgbClr val="2427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CO" sz="3600" b="1" spc="-150" dirty="0">
                <a:solidFill>
                  <a:srgbClr val="2427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Natalia.Restrepo@icbf.gov.co</a:t>
            </a:r>
          </a:p>
          <a:p>
            <a:pPr algn="ctr"/>
            <a:r>
              <a:rPr lang="es-CO" sz="3600" b="1" spc="-150" dirty="0">
                <a:solidFill>
                  <a:srgbClr val="2427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0B9FDFA-6519-B043-BFAF-23EB86CECFFB}"/>
              </a:ext>
            </a:extLst>
          </p:cNvPr>
          <p:cNvSpPr/>
          <p:nvPr/>
        </p:nvSpPr>
        <p:spPr>
          <a:xfrm>
            <a:off x="379003" y="2273631"/>
            <a:ext cx="547845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3600" b="1" spc="-150" dirty="0">
                <a:solidFill>
                  <a:srgbClr val="2427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MUCHAS GRACIAS POR LA ATENCIÓN </a:t>
            </a:r>
            <a:endParaRPr lang="es-ES_tradnl" sz="3600" b="1" dirty="0">
              <a:solidFill>
                <a:srgbClr val="346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3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592" y="420514"/>
            <a:ext cx="36553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346232"/>
                </a:solidFill>
                <a:latin typeface="Veneer" panose="02000806000000000000" pitchFamily="50" charset="0"/>
              </a:rPr>
              <a:t>66%</a:t>
            </a:r>
            <a:r>
              <a:rPr lang="es-CO" sz="2800" dirty="0">
                <a:solidFill>
                  <a:srgbClr val="0070C0"/>
                </a:solidFill>
                <a:latin typeface="Veneer" panose="02000806000000000000" pitchFamily="50" charset="0"/>
              </a:rPr>
              <a:t> </a:t>
            </a:r>
            <a:r>
              <a:rPr lang="es-CO" sz="2800" dirty="0">
                <a:solidFill>
                  <a:schemeClr val="bg1">
                    <a:lumMod val="65000"/>
                  </a:schemeClr>
                </a:solidFill>
                <a:latin typeface="Veneer" panose="02000806000000000000" pitchFamily="50" charset="0"/>
              </a:rPr>
              <a:t>de las madres adolescentes  </a:t>
            </a:r>
          </a:p>
          <a:p>
            <a:pPr algn="ctr"/>
            <a:r>
              <a:rPr lang="es-CO" sz="2800" dirty="0">
                <a:solidFill>
                  <a:srgbClr val="346232"/>
                </a:solidFill>
                <a:latin typeface="Veneer" panose="02000806000000000000" pitchFamily="50" charset="0"/>
              </a:rPr>
              <a:t>NO QUERÍAN SERLO </a:t>
            </a:r>
          </a:p>
          <a:p>
            <a:pPr algn="ctr"/>
            <a:r>
              <a:rPr lang="es-CO" sz="2800" dirty="0">
                <a:solidFill>
                  <a:schemeClr val="bg1">
                    <a:lumMod val="65000"/>
                  </a:schemeClr>
                </a:solidFill>
                <a:latin typeface="Veneer" panose="02000806000000000000" pitchFamily="50" charset="0"/>
              </a:rPr>
              <a:t>En esa etapa de la vida</a:t>
            </a:r>
          </a:p>
        </p:txBody>
      </p:sp>
      <p:sp>
        <p:nvSpPr>
          <p:cNvPr id="4" name="Rectángulo 3"/>
          <p:cNvSpPr/>
          <p:nvPr/>
        </p:nvSpPr>
        <p:spPr>
          <a:xfrm flipH="1">
            <a:off x="5576676" y="294038"/>
            <a:ext cx="62844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Veneer" panose="02000806000000000000" pitchFamily="50" charset="0"/>
              </a:rPr>
              <a:t>Edad el progenitor de las </a:t>
            </a:r>
            <a:r>
              <a:rPr lang="es-CO" dirty="0">
                <a:solidFill>
                  <a:srgbClr val="346232"/>
                </a:solidFill>
                <a:latin typeface="Veneer" panose="02000806000000000000" pitchFamily="50" charset="0"/>
              </a:rPr>
              <a:t>mujeres de 13 a 19 que son madres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Veneer" panose="02000806000000000000" pitchFamily="50" charset="0"/>
              </a:rPr>
              <a:t>:</a:t>
            </a:r>
          </a:p>
          <a:p>
            <a:pPr algn="ctr"/>
            <a:endParaRPr lang="es-CO" dirty="0">
              <a:solidFill>
                <a:srgbClr val="0070C0"/>
              </a:solidFill>
              <a:latin typeface="Veneer" panose="02000806000000000000" pitchFamily="50" charset="0"/>
            </a:endParaRPr>
          </a:p>
          <a:p>
            <a:pPr algn="ctr"/>
            <a:r>
              <a:rPr lang="es-CO" dirty="0">
                <a:solidFill>
                  <a:srgbClr val="0070C0"/>
                </a:solidFill>
                <a:latin typeface="Veneer" panose="02000806000000000000" pitchFamily="50" charset="0"/>
              </a:rPr>
              <a:t>       Entre 6 a 10 años en el 44.6%;	 </a:t>
            </a:r>
          </a:p>
          <a:p>
            <a:pPr algn="ctr"/>
            <a:r>
              <a:rPr lang="es-CO" dirty="0">
                <a:solidFill>
                  <a:srgbClr val="0070C0"/>
                </a:solidFill>
                <a:latin typeface="Veneer" panose="02000806000000000000" pitchFamily="50" charset="0"/>
              </a:rPr>
              <a:t>       Entre 10 a 20 años en el 19.5%;	</a:t>
            </a:r>
          </a:p>
          <a:p>
            <a:pPr algn="ctr"/>
            <a:r>
              <a:rPr lang="es-CO" dirty="0">
                <a:solidFill>
                  <a:srgbClr val="0070C0"/>
                </a:solidFill>
                <a:latin typeface="Veneer" panose="02000806000000000000" pitchFamily="50" charset="0"/>
              </a:rPr>
              <a:t>Mas de 20 años en el 4.6%	</a:t>
            </a:r>
          </a:p>
          <a:p>
            <a:pPr algn="ctr"/>
            <a:endParaRPr lang="es-CO" dirty="0">
              <a:solidFill>
                <a:srgbClr val="FF0066"/>
              </a:solidFill>
              <a:latin typeface="Veneer" panose="02000806000000000000" pitchFamily="50" charset="0"/>
            </a:endParaRPr>
          </a:p>
          <a:p>
            <a:pPr algn="ctr"/>
            <a:r>
              <a:rPr lang="es-CO" dirty="0">
                <a:solidFill>
                  <a:srgbClr val="FF0066"/>
                </a:solidFill>
                <a:latin typeface="Arial Black" panose="020B0A04020102020204" pitchFamily="34" charset="0"/>
              </a:rPr>
              <a:t>TOTAL: 68,7%</a:t>
            </a:r>
          </a:p>
          <a:p>
            <a:pPr algn="ctr"/>
            <a:endParaRPr lang="es-CO" dirty="0">
              <a:solidFill>
                <a:srgbClr val="FF0066"/>
              </a:solidFill>
              <a:latin typeface="Veneer" panose="02000806000000000000" pitchFamily="50" charset="0"/>
            </a:endParaRPr>
          </a:p>
          <a:p>
            <a:pPr algn="ctr"/>
            <a:r>
              <a:rPr lang="es-CO" b="1" u="sng" dirty="0">
                <a:solidFill>
                  <a:srgbClr val="34623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Los embarazos en adolescentes no es entre pares</a:t>
            </a:r>
            <a:endParaRPr lang="es-CO" b="1" u="sng" dirty="0">
              <a:solidFill>
                <a:srgbClr val="346232"/>
              </a:solidFill>
              <a:latin typeface="Veneer" panose="02000806000000000000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574911" y="3100988"/>
            <a:ext cx="42861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346232"/>
                </a:solidFill>
                <a:latin typeface="Veneer" panose="02000806000000000000" pitchFamily="50" charset="0"/>
              </a:rPr>
              <a:t>9</a:t>
            </a:r>
            <a:r>
              <a:rPr lang="es-CO" sz="2800" dirty="0">
                <a:solidFill>
                  <a:srgbClr val="0070C0"/>
                </a:solidFill>
                <a:latin typeface="Veneer" panose="02000806000000000000" pitchFamily="50" charset="0"/>
              </a:rPr>
              <a:t> </a:t>
            </a:r>
            <a:r>
              <a:rPr lang="es-CO" sz="2800" dirty="0">
                <a:solidFill>
                  <a:schemeClr val="bg1">
                    <a:lumMod val="65000"/>
                  </a:schemeClr>
                </a:solidFill>
                <a:latin typeface="Veneer" panose="02000806000000000000" pitchFamily="50" charset="0"/>
              </a:rPr>
              <a:t>de cada </a:t>
            </a:r>
            <a:r>
              <a:rPr lang="es-CO" sz="2800" dirty="0">
                <a:solidFill>
                  <a:srgbClr val="346232"/>
                </a:solidFill>
                <a:latin typeface="Veneer" panose="02000806000000000000" pitchFamily="50" charset="0"/>
              </a:rPr>
              <a:t>10 NIÑAS </a:t>
            </a:r>
          </a:p>
          <a:p>
            <a:pPr algn="ctr"/>
            <a:r>
              <a:rPr lang="es-CO" sz="2800" dirty="0">
                <a:solidFill>
                  <a:schemeClr val="bg1">
                    <a:lumMod val="65000"/>
                  </a:schemeClr>
                </a:solidFill>
                <a:latin typeface="Veneer" panose="02000806000000000000" pitchFamily="50" charset="0"/>
              </a:rPr>
              <a:t>que quedaron en embarazo </a:t>
            </a:r>
          </a:p>
          <a:p>
            <a:pPr algn="ctr"/>
            <a:r>
              <a:rPr lang="es-CO" sz="2800" dirty="0">
                <a:solidFill>
                  <a:srgbClr val="346232"/>
                </a:solidFill>
                <a:latin typeface="Veneer" panose="02000806000000000000" pitchFamily="50" charset="0"/>
              </a:rPr>
              <a:t>ABONDONARON SUS ESTUDIOS </a:t>
            </a:r>
            <a:endParaRPr lang="es-CO" sz="2800" dirty="0">
              <a:solidFill>
                <a:srgbClr val="34623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3104" t="67528" r="42299" b="14192"/>
          <a:stretch/>
        </p:blipFill>
        <p:spPr>
          <a:xfrm>
            <a:off x="218389" y="2520434"/>
            <a:ext cx="5358287" cy="148007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5ADB944-1102-A740-AE22-F2FB59ED9CB3}"/>
              </a:ext>
            </a:extLst>
          </p:cNvPr>
          <p:cNvSpPr/>
          <p:nvPr/>
        </p:nvSpPr>
        <p:spPr>
          <a:xfrm>
            <a:off x="564343" y="4284550"/>
            <a:ext cx="63352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bg1">
                    <a:lumMod val="65000"/>
                  </a:schemeClr>
                </a:solidFill>
                <a:latin typeface="Veneer" panose="02000806000000000000" pitchFamily="50" charset="0"/>
              </a:rPr>
              <a:t>Si una adolescente </a:t>
            </a:r>
            <a:r>
              <a:rPr lang="es-CO" sz="2800" dirty="0">
                <a:solidFill>
                  <a:schemeClr val="accent2">
                    <a:lumMod val="50000"/>
                  </a:schemeClr>
                </a:solidFill>
                <a:latin typeface="Veneer" panose="02000806000000000000" pitchFamily="50" charset="0"/>
              </a:rPr>
              <a:t>tuvo su primer hijo a los 15 años</a:t>
            </a:r>
            <a:r>
              <a:rPr lang="es-CO" sz="2800" dirty="0">
                <a:solidFill>
                  <a:schemeClr val="bg1">
                    <a:lumMod val="65000"/>
                  </a:schemeClr>
                </a:solidFill>
                <a:latin typeface="Veneer" panose="02000806000000000000" pitchFamily="50" charset="0"/>
              </a:rPr>
              <a:t>, tiene una probabilidad de 86% de tener </a:t>
            </a:r>
            <a:r>
              <a:rPr lang="es-CO" sz="2800" dirty="0">
                <a:solidFill>
                  <a:schemeClr val="accent2">
                    <a:lumMod val="50000"/>
                  </a:schemeClr>
                </a:solidFill>
                <a:latin typeface="Veneer" panose="02000806000000000000" pitchFamily="50" charset="0"/>
              </a:rPr>
              <a:t>tres hijos a los 20 años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899563" y="5291007"/>
            <a:ext cx="4006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>
                    <a:lumMod val="65000"/>
                  </a:schemeClr>
                </a:solidFill>
                <a:latin typeface="Veneer" panose="02000806000000000000" pitchFamily="50" charset="0"/>
              </a:rPr>
              <a:t>En </a:t>
            </a:r>
            <a:r>
              <a:rPr lang="es-MX" sz="2400" dirty="0">
                <a:solidFill>
                  <a:schemeClr val="accent2">
                    <a:lumMod val="50000"/>
                  </a:schemeClr>
                </a:solidFill>
                <a:latin typeface="Veneer" panose="02000806000000000000" pitchFamily="50" charset="0"/>
              </a:rPr>
              <a:t>2020</a:t>
            </a:r>
            <a:r>
              <a:rPr lang="es-MX" sz="2400" dirty="0">
                <a:solidFill>
                  <a:schemeClr val="bg1">
                    <a:lumMod val="65000"/>
                  </a:schemeClr>
                </a:solidFill>
                <a:latin typeface="Veneer" panose="02000806000000000000" pitchFamily="50" charset="0"/>
              </a:rPr>
              <a:t> los nacimientos en niñas menores de </a:t>
            </a:r>
            <a:r>
              <a:rPr lang="es-MX" sz="2400" dirty="0">
                <a:solidFill>
                  <a:schemeClr val="accent2">
                    <a:lumMod val="50000"/>
                  </a:schemeClr>
                </a:solidFill>
                <a:latin typeface="Veneer" panose="02000806000000000000" pitchFamily="50" charset="0"/>
              </a:rPr>
              <a:t>14 años </a:t>
            </a:r>
            <a:r>
              <a:rPr lang="es-MX" sz="2400" dirty="0">
                <a:solidFill>
                  <a:schemeClr val="bg1">
                    <a:lumMod val="65000"/>
                  </a:schemeClr>
                </a:solidFill>
                <a:latin typeface="Veneer" panose="02000806000000000000" pitchFamily="50" charset="0"/>
              </a:rPr>
              <a:t>se incrementaron en un </a:t>
            </a:r>
            <a:r>
              <a:rPr lang="es-MX" sz="2400" dirty="0">
                <a:solidFill>
                  <a:schemeClr val="accent2">
                    <a:lumMod val="50000"/>
                  </a:schemeClr>
                </a:solidFill>
                <a:latin typeface="Veneer" panose="02000806000000000000" pitchFamily="50" charset="0"/>
              </a:rPr>
              <a:t>22.2%</a:t>
            </a:r>
            <a:r>
              <a:rPr lang="es-MX" sz="2400" dirty="0">
                <a:solidFill>
                  <a:schemeClr val="bg1">
                    <a:lumMod val="65000"/>
                  </a:schemeClr>
                </a:solidFill>
                <a:latin typeface="Veneer" panose="02000806000000000000" pitchFamily="50" charset="0"/>
              </a:rPr>
              <a:t>  </a:t>
            </a:r>
            <a:endParaRPr lang="es-419" sz="2400" dirty="0">
              <a:solidFill>
                <a:schemeClr val="bg1">
                  <a:lumMod val="65000"/>
                </a:schemeClr>
              </a:solidFill>
              <a:latin typeface="Veneer" panose="020008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8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16541B9-604A-9D49-A65B-1C831ED4C9D4}"/>
              </a:ext>
            </a:extLst>
          </p:cNvPr>
          <p:cNvSpPr txBox="1"/>
          <p:nvPr/>
        </p:nvSpPr>
        <p:spPr>
          <a:xfrm>
            <a:off x="814648" y="190943"/>
            <a:ext cx="10998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400" b="1" dirty="0">
                <a:solidFill>
                  <a:srgbClr val="242758"/>
                </a:solidFill>
              </a:rPr>
              <a:t>Embarazo en niñas, niños y adolescentes...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924672-E077-844B-983C-88CBCE85F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65450"/>
            <a:ext cx="8012354" cy="356881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45D63E-E059-D941-B3BE-DAB86189F5B3}"/>
              </a:ext>
            </a:extLst>
          </p:cNvPr>
          <p:cNvSpPr txBox="1"/>
          <p:nvPr/>
        </p:nvSpPr>
        <p:spPr>
          <a:xfrm>
            <a:off x="1828800" y="5178439"/>
            <a:ext cx="864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prstClr val="black"/>
                </a:solidFill>
              </a:rPr>
              <a:t>El embarazo en la adolescencia </a:t>
            </a:r>
            <a:r>
              <a:rPr lang="es-CO" b="1" u="sng" dirty="0">
                <a:solidFill>
                  <a:prstClr val="black"/>
                </a:solidFill>
              </a:rPr>
              <a:t>es mayor </a:t>
            </a:r>
            <a:r>
              <a:rPr lang="es-CO" dirty="0">
                <a:solidFill>
                  <a:prstClr val="black"/>
                </a:solidFill>
              </a:rPr>
              <a:t>en zonas rurales, en regiones menos desarrolladas, en la población más pobre y con menor nivel educativo.</a:t>
            </a:r>
          </a:p>
        </p:txBody>
      </p:sp>
    </p:spTree>
    <p:extLst>
      <p:ext uri="{BB962C8B-B14F-4D97-AF65-F5344CB8AC3E}">
        <p14:creationId xmlns:p14="http://schemas.microsoft.com/office/powerpoint/2010/main" val="224761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871F1B1-C233-2340-883B-EB9BAF0230E6}"/>
              </a:ext>
            </a:extLst>
          </p:cNvPr>
          <p:cNvSpPr/>
          <p:nvPr/>
        </p:nvSpPr>
        <p:spPr>
          <a:xfrm>
            <a:off x="0" y="1699750"/>
            <a:ext cx="12188825" cy="5158251"/>
          </a:xfrm>
          <a:prstGeom prst="rect">
            <a:avLst/>
          </a:prstGeom>
          <a:solidFill>
            <a:srgbClr val="702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Open Sans Light" panose="020B0306030504020204" pitchFamily="34" charset="0"/>
            </a:endParaRPr>
          </a:p>
        </p:txBody>
      </p:sp>
      <p:grpSp>
        <p:nvGrpSpPr>
          <p:cNvPr id="59" name="Group 4"/>
          <p:cNvGrpSpPr>
            <a:grpSpLocks noChangeAspect="1"/>
          </p:cNvGrpSpPr>
          <p:nvPr/>
        </p:nvGrpSpPr>
        <p:grpSpPr bwMode="auto">
          <a:xfrm>
            <a:off x="4448283" y="1505439"/>
            <a:ext cx="3370265" cy="5149851"/>
            <a:chOff x="5556" y="1077"/>
            <a:chExt cx="4246" cy="6488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5556" y="1077"/>
              <a:ext cx="4244" cy="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6118" y="2303"/>
              <a:ext cx="3541" cy="1544"/>
            </a:xfrm>
            <a:custGeom>
              <a:avLst/>
              <a:gdLst>
                <a:gd name="T0" fmla="*/ 2540 w 3541"/>
                <a:gd name="T1" fmla="*/ 97 h 1544"/>
                <a:gd name="T2" fmla="*/ 2050 w 3541"/>
                <a:gd name="T3" fmla="*/ 0 h 1544"/>
                <a:gd name="T4" fmla="*/ 1398 w 3541"/>
                <a:gd name="T5" fmla="*/ 236 h 1544"/>
                <a:gd name="T6" fmla="*/ 614 w 3541"/>
                <a:gd name="T7" fmla="*/ 149 h 1544"/>
                <a:gd name="T8" fmla="*/ 241 w 3541"/>
                <a:gd name="T9" fmla="*/ 383 h 1544"/>
                <a:gd name="T10" fmla="*/ 0 w 3541"/>
                <a:gd name="T11" fmla="*/ 1333 h 1544"/>
                <a:gd name="T12" fmla="*/ 1425 w 3541"/>
                <a:gd name="T13" fmla="*/ 1544 h 1544"/>
                <a:gd name="T14" fmla="*/ 2370 w 3541"/>
                <a:gd name="T15" fmla="*/ 1282 h 1544"/>
                <a:gd name="T16" fmla="*/ 2609 w 3541"/>
                <a:gd name="T17" fmla="*/ 1352 h 1544"/>
                <a:gd name="T18" fmla="*/ 3541 w 3541"/>
                <a:gd name="T19" fmla="*/ 1352 h 1544"/>
                <a:gd name="T20" fmla="*/ 2540 w 3541"/>
                <a:gd name="T21" fmla="*/ 97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1" h="1544">
                  <a:moveTo>
                    <a:pt x="2540" y="97"/>
                  </a:moveTo>
                  <a:lnTo>
                    <a:pt x="2050" y="0"/>
                  </a:lnTo>
                  <a:lnTo>
                    <a:pt x="1398" y="236"/>
                  </a:lnTo>
                  <a:lnTo>
                    <a:pt x="614" y="149"/>
                  </a:lnTo>
                  <a:lnTo>
                    <a:pt x="241" y="383"/>
                  </a:lnTo>
                  <a:lnTo>
                    <a:pt x="0" y="1333"/>
                  </a:lnTo>
                  <a:lnTo>
                    <a:pt x="1425" y="1544"/>
                  </a:lnTo>
                  <a:lnTo>
                    <a:pt x="2370" y="1282"/>
                  </a:lnTo>
                  <a:lnTo>
                    <a:pt x="2609" y="1352"/>
                  </a:lnTo>
                  <a:lnTo>
                    <a:pt x="3541" y="1352"/>
                  </a:lnTo>
                  <a:lnTo>
                    <a:pt x="2540" y="97"/>
                  </a:lnTo>
                  <a:close/>
                </a:path>
              </a:pathLst>
            </a:custGeom>
            <a:solidFill>
              <a:srgbClr val="E1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6118" y="2303"/>
              <a:ext cx="3541" cy="1544"/>
            </a:xfrm>
            <a:custGeom>
              <a:avLst/>
              <a:gdLst>
                <a:gd name="T0" fmla="*/ 2540 w 3541"/>
                <a:gd name="T1" fmla="*/ 97 h 1544"/>
                <a:gd name="T2" fmla="*/ 2050 w 3541"/>
                <a:gd name="T3" fmla="*/ 0 h 1544"/>
                <a:gd name="T4" fmla="*/ 1398 w 3541"/>
                <a:gd name="T5" fmla="*/ 236 h 1544"/>
                <a:gd name="T6" fmla="*/ 614 w 3541"/>
                <a:gd name="T7" fmla="*/ 149 h 1544"/>
                <a:gd name="T8" fmla="*/ 241 w 3541"/>
                <a:gd name="T9" fmla="*/ 383 h 1544"/>
                <a:gd name="T10" fmla="*/ 0 w 3541"/>
                <a:gd name="T11" fmla="*/ 1333 h 1544"/>
                <a:gd name="T12" fmla="*/ 1425 w 3541"/>
                <a:gd name="T13" fmla="*/ 1544 h 1544"/>
                <a:gd name="T14" fmla="*/ 2370 w 3541"/>
                <a:gd name="T15" fmla="*/ 1282 h 1544"/>
                <a:gd name="T16" fmla="*/ 2609 w 3541"/>
                <a:gd name="T17" fmla="*/ 1352 h 1544"/>
                <a:gd name="T18" fmla="*/ 3541 w 3541"/>
                <a:gd name="T19" fmla="*/ 1352 h 1544"/>
                <a:gd name="T20" fmla="*/ 2540 w 3541"/>
                <a:gd name="T21" fmla="*/ 97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1" h="1544">
                  <a:moveTo>
                    <a:pt x="2540" y="97"/>
                  </a:moveTo>
                  <a:lnTo>
                    <a:pt x="2050" y="0"/>
                  </a:lnTo>
                  <a:lnTo>
                    <a:pt x="1398" y="236"/>
                  </a:lnTo>
                  <a:lnTo>
                    <a:pt x="614" y="149"/>
                  </a:lnTo>
                  <a:lnTo>
                    <a:pt x="241" y="383"/>
                  </a:lnTo>
                  <a:lnTo>
                    <a:pt x="0" y="1333"/>
                  </a:lnTo>
                  <a:lnTo>
                    <a:pt x="1425" y="1544"/>
                  </a:lnTo>
                  <a:lnTo>
                    <a:pt x="2370" y="1282"/>
                  </a:lnTo>
                  <a:lnTo>
                    <a:pt x="2609" y="1352"/>
                  </a:lnTo>
                  <a:lnTo>
                    <a:pt x="3541" y="1352"/>
                  </a:lnTo>
                  <a:lnTo>
                    <a:pt x="2540" y="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6042" y="1079"/>
              <a:ext cx="3617" cy="2573"/>
            </a:xfrm>
            <a:custGeom>
              <a:avLst/>
              <a:gdLst>
                <a:gd name="T0" fmla="*/ 1653 w 3617"/>
                <a:gd name="T1" fmla="*/ 0 h 2573"/>
                <a:gd name="T2" fmla="*/ 387 w 3617"/>
                <a:gd name="T3" fmla="*/ 721 h 2573"/>
                <a:gd name="T4" fmla="*/ 0 w 3617"/>
                <a:gd name="T5" fmla="*/ 1358 h 2573"/>
                <a:gd name="T6" fmla="*/ 76 w 3617"/>
                <a:gd name="T7" fmla="*/ 2555 h 2573"/>
                <a:gd name="T8" fmla="*/ 2685 w 3617"/>
                <a:gd name="T9" fmla="*/ 2573 h 2573"/>
                <a:gd name="T10" fmla="*/ 3617 w 3617"/>
                <a:gd name="T11" fmla="*/ 2573 h 2573"/>
                <a:gd name="T12" fmla="*/ 3184 w 3617"/>
                <a:gd name="T13" fmla="*/ 1470 h 2573"/>
                <a:gd name="T14" fmla="*/ 2738 w 3617"/>
                <a:gd name="T15" fmla="*/ 1093 h 2573"/>
                <a:gd name="T16" fmla="*/ 2513 w 3617"/>
                <a:gd name="T17" fmla="*/ 551 h 2573"/>
                <a:gd name="T18" fmla="*/ 1884 w 3617"/>
                <a:gd name="T19" fmla="*/ 437 h 2573"/>
                <a:gd name="T20" fmla="*/ 1653 w 3617"/>
                <a:gd name="T21" fmla="*/ 0 h 2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7" h="2573">
                  <a:moveTo>
                    <a:pt x="1653" y="0"/>
                  </a:moveTo>
                  <a:lnTo>
                    <a:pt x="387" y="721"/>
                  </a:lnTo>
                  <a:lnTo>
                    <a:pt x="0" y="1358"/>
                  </a:lnTo>
                  <a:lnTo>
                    <a:pt x="76" y="2555"/>
                  </a:lnTo>
                  <a:lnTo>
                    <a:pt x="2685" y="2573"/>
                  </a:lnTo>
                  <a:lnTo>
                    <a:pt x="3617" y="2573"/>
                  </a:lnTo>
                  <a:lnTo>
                    <a:pt x="3184" y="1470"/>
                  </a:lnTo>
                  <a:lnTo>
                    <a:pt x="2738" y="1093"/>
                  </a:lnTo>
                  <a:lnTo>
                    <a:pt x="2513" y="551"/>
                  </a:lnTo>
                  <a:lnTo>
                    <a:pt x="1884" y="437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6042" y="1079"/>
              <a:ext cx="3617" cy="2573"/>
            </a:xfrm>
            <a:custGeom>
              <a:avLst/>
              <a:gdLst>
                <a:gd name="T0" fmla="*/ 1653 w 3617"/>
                <a:gd name="T1" fmla="*/ 0 h 2573"/>
                <a:gd name="T2" fmla="*/ 387 w 3617"/>
                <a:gd name="T3" fmla="*/ 721 h 2573"/>
                <a:gd name="T4" fmla="*/ 0 w 3617"/>
                <a:gd name="T5" fmla="*/ 1358 h 2573"/>
                <a:gd name="T6" fmla="*/ 76 w 3617"/>
                <a:gd name="T7" fmla="*/ 2555 h 2573"/>
                <a:gd name="T8" fmla="*/ 2685 w 3617"/>
                <a:gd name="T9" fmla="*/ 2573 h 2573"/>
                <a:gd name="T10" fmla="*/ 3617 w 3617"/>
                <a:gd name="T11" fmla="*/ 2573 h 2573"/>
                <a:gd name="T12" fmla="*/ 3184 w 3617"/>
                <a:gd name="T13" fmla="*/ 1470 h 2573"/>
                <a:gd name="T14" fmla="*/ 2738 w 3617"/>
                <a:gd name="T15" fmla="*/ 1093 h 2573"/>
                <a:gd name="T16" fmla="*/ 2513 w 3617"/>
                <a:gd name="T17" fmla="*/ 551 h 2573"/>
                <a:gd name="T18" fmla="*/ 1884 w 3617"/>
                <a:gd name="T19" fmla="*/ 437 h 2573"/>
                <a:gd name="T20" fmla="*/ 1653 w 3617"/>
                <a:gd name="T21" fmla="*/ 0 h 2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7" h="2573">
                  <a:moveTo>
                    <a:pt x="1653" y="0"/>
                  </a:moveTo>
                  <a:lnTo>
                    <a:pt x="387" y="721"/>
                  </a:lnTo>
                  <a:lnTo>
                    <a:pt x="0" y="1358"/>
                  </a:lnTo>
                  <a:lnTo>
                    <a:pt x="76" y="2555"/>
                  </a:lnTo>
                  <a:lnTo>
                    <a:pt x="2685" y="2573"/>
                  </a:lnTo>
                  <a:lnTo>
                    <a:pt x="3617" y="2573"/>
                  </a:lnTo>
                  <a:lnTo>
                    <a:pt x="3184" y="1470"/>
                  </a:lnTo>
                  <a:lnTo>
                    <a:pt x="2738" y="1093"/>
                  </a:lnTo>
                  <a:lnTo>
                    <a:pt x="2513" y="551"/>
                  </a:lnTo>
                  <a:lnTo>
                    <a:pt x="1884" y="437"/>
                  </a:lnTo>
                  <a:lnTo>
                    <a:pt x="16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5558" y="2629"/>
              <a:ext cx="818" cy="1057"/>
            </a:xfrm>
            <a:custGeom>
              <a:avLst/>
              <a:gdLst>
                <a:gd name="T0" fmla="*/ 669 w 818"/>
                <a:gd name="T1" fmla="*/ 0 h 1057"/>
                <a:gd name="T2" fmla="*/ 324 w 818"/>
                <a:gd name="T3" fmla="*/ 378 h 1057"/>
                <a:gd name="T4" fmla="*/ 0 w 818"/>
                <a:gd name="T5" fmla="*/ 1024 h 1057"/>
                <a:gd name="T6" fmla="*/ 818 w 818"/>
                <a:gd name="T7" fmla="*/ 1057 h 1057"/>
                <a:gd name="T8" fmla="*/ 669 w 818"/>
                <a:gd name="T9" fmla="*/ 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" h="1057">
                  <a:moveTo>
                    <a:pt x="669" y="0"/>
                  </a:moveTo>
                  <a:lnTo>
                    <a:pt x="324" y="378"/>
                  </a:lnTo>
                  <a:lnTo>
                    <a:pt x="0" y="1024"/>
                  </a:lnTo>
                  <a:lnTo>
                    <a:pt x="818" y="1057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E1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69" name="Freeform 10"/>
            <p:cNvSpPr>
              <a:spLocks/>
            </p:cNvSpPr>
            <p:nvPr/>
          </p:nvSpPr>
          <p:spPr bwMode="auto">
            <a:xfrm>
              <a:off x="5558" y="2629"/>
              <a:ext cx="818" cy="1057"/>
            </a:xfrm>
            <a:custGeom>
              <a:avLst/>
              <a:gdLst>
                <a:gd name="T0" fmla="*/ 669 w 818"/>
                <a:gd name="T1" fmla="*/ 0 h 1057"/>
                <a:gd name="T2" fmla="*/ 324 w 818"/>
                <a:gd name="T3" fmla="*/ 378 h 1057"/>
                <a:gd name="T4" fmla="*/ 0 w 818"/>
                <a:gd name="T5" fmla="*/ 1024 h 1057"/>
                <a:gd name="T6" fmla="*/ 818 w 818"/>
                <a:gd name="T7" fmla="*/ 1057 h 1057"/>
                <a:gd name="T8" fmla="*/ 669 w 818"/>
                <a:gd name="T9" fmla="*/ 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" h="1057">
                  <a:moveTo>
                    <a:pt x="669" y="0"/>
                  </a:moveTo>
                  <a:lnTo>
                    <a:pt x="324" y="378"/>
                  </a:lnTo>
                  <a:lnTo>
                    <a:pt x="0" y="1024"/>
                  </a:lnTo>
                  <a:lnTo>
                    <a:pt x="818" y="1057"/>
                  </a:lnTo>
                  <a:lnTo>
                    <a:pt x="6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auto">
            <a:xfrm>
              <a:off x="5558" y="1079"/>
              <a:ext cx="2932" cy="2768"/>
            </a:xfrm>
            <a:custGeom>
              <a:avLst/>
              <a:gdLst>
                <a:gd name="T0" fmla="*/ 2135 w 2932"/>
                <a:gd name="T1" fmla="*/ 0 h 2768"/>
                <a:gd name="T2" fmla="*/ 1786 w 2932"/>
                <a:gd name="T3" fmla="*/ 721 h 2768"/>
                <a:gd name="T4" fmla="*/ 2135 w 2932"/>
                <a:gd name="T5" fmla="*/ 1006 h 2768"/>
                <a:gd name="T6" fmla="*/ 2135 w 2932"/>
                <a:gd name="T7" fmla="*/ 1224 h 2768"/>
                <a:gd name="T8" fmla="*/ 1786 w 2932"/>
                <a:gd name="T9" fmla="*/ 1441 h 2768"/>
                <a:gd name="T10" fmla="*/ 1525 w 2932"/>
                <a:gd name="T11" fmla="*/ 1401 h 2768"/>
                <a:gd name="T12" fmla="*/ 1830 w 2932"/>
                <a:gd name="T13" fmla="*/ 1603 h 2768"/>
                <a:gd name="T14" fmla="*/ 2036 w 2932"/>
                <a:gd name="T15" fmla="*/ 1553 h 2768"/>
                <a:gd name="T16" fmla="*/ 1906 w 2932"/>
                <a:gd name="T17" fmla="*/ 1996 h 2768"/>
                <a:gd name="T18" fmla="*/ 1657 w 2932"/>
                <a:gd name="T19" fmla="*/ 2177 h 2768"/>
                <a:gd name="T20" fmla="*/ 1916 w 2932"/>
                <a:gd name="T21" fmla="*/ 2506 h 2768"/>
                <a:gd name="T22" fmla="*/ 2932 w 2932"/>
                <a:gd name="T23" fmla="*/ 2320 h 2768"/>
                <a:gd name="T24" fmla="*/ 2919 w 2932"/>
                <a:gd name="T25" fmla="*/ 2576 h 2768"/>
                <a:gd name="T26" fmla="*/ 1983 w 2932"/>
                <a:gd name="T27" fmla="*/ 2768 h 2768"/>
                <a:gd name="T28" fmla="*/ 0 w 2932"/>
                <a:gd name="T29" fmla="*/ 2576 h 2768"/>
                <a:gd name="T30" fmla="*/ 324 w 2932"/>
                <a:gd name="T31" fmla="*/ 1932 h 2768"/>
                <a:gd name="T32" fmla="*/ 618 w 2932"/>
                <a:gd name="T33" fmla="*/ 1610 h 2768"/>
                <a:gd name="T34" fmla="*/ 543 w 2932"/>
                <a:gd name="T35" fmla="*/ 1359 h 2768"/>
                <a:gd name="T36" fmla="*/ 900 w 2932"/>
                <a:gd name="T37" fmla="*/ 721 h 2768"/>
                <a:gd name="T38" fmla="*/ 2135 w 2932"/>
                <a:gd name="T39" fmla="*/ 0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2" h="2768">
                  <a:moveTo>
                    <a:pt x="2135" y="0"/>
                  </a:moveTo>
                  <a:lnTo>
                    <a:pt x="1786" y="721"/>
                  </a:lnTo>
                  <a:lnTo>
                    <a:pt x="2135" y="1006"/>
                  </a:lnTo>
                  <a:lnTo>
                    <a:pt x="2135" y="1224"/>
                  </a:lnTo>
                  <a:lnTo>
                    <a:pt x="1786" y="1441"/>
                  </a:lnTo>
                  <a:lnTo>
                    <a:pt x="1525" y="1401"/>
                  </a:lnTo>
                  <a:lnTo>
                    <a:pt x="1830" y="1603"/>
                  </a:lnTo>
                  <a:lnTo>
                    <a:pt x="2036" y="1553"/>
                  </a:lnTo>
                  <a:lnTo>
                    <a:pt x="1906" y="1996"/>
                  </a:lnTo>
                  <a:lnTo>
                    <a:pt x="1657" y="2177"/>
                  </a:lnTo>
                  <a:lnTo>
                    <a:pt x="1916" y="2506"/>
                  </a:lnTo>
                  <a:lnTo>
                    <a:pt x="2932" y="2320"/>
                  </a:lnTo>
                  <a:lnTo>
                    <a:pt x="2919" y="2576"/>
                  </a:lnTo>
                  <a:lnTo>
                    <a:pt x="1983" y="2768"/>
                  </a:lnTo>
                  <a:lnTo>
                    <a:pt x="0" y="2576"/>
                  </a:lnTo>
                  <a:lnTo>
                    <a:pt x="324" y="1932"/>
                  </a:lnTo>
                  <a:lnTo>
                    <a:pt x="618" y="1610"/>
                  </a:lnTo>
                  <a:lnTo>
                    <a:pt x="543" y="1359"/>
                  </a:lnTo>
                  <a:lnTo>
                    <a:pt x="900" y="721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71" name="Freeform 12"/>
            <p:cNvSpPr>
              <a:spLocks/>
            </p:cNvSpPr>
            <p:nvPr/>
          </p:nvSpPr>
          <p:spPr bwMode="auto">
            <a:xfrm>
              <a:off x="5558" y="1079"/>
              <a:ext cx="2932" cy="2768"/>
            </a:xfrm>
            <a:custGeom>
              <a:avLst/>
              <a:gdLst>
                <a:gd name="T0" fmla="*/ 2135 w 2932"/>
                <a:gd name="T1" fmla="*/ 0 h 2768"/>
                <a:gd name="T2" fmla="*/ 1786 w 2932"/>
                <a:gd name="T3" fmla="*/ 721 h 2768"/>
                <a:gd name="T4" fmla="*/ 2135 w 2932"/>
                <a:gd name="T5" fmla="*/ 1006 h 2768"/>
                <a:gd name="T6" fmla="*/ 2135 w 2932"/>
                <a:gd name="T7" fmla="*/ 1224 h 2768"/>
                <a:gd name="T8" fmla="*/ 1786 w 2932"/>
                <a:gd name="T9" fmla="*/ 1441 h 2768"/>
                <a:gd name="T10" fmla="*/ 1525 w 2932"/>
                <a:gd name="T11" fmla="*/ 1401 h 2768"/>
                <a:gd name="T12" fmla="*/ 1830 w 2932"/>
                <a:gd name="T13" fmla="*/ 1603 h 2768"/>
                <a:gd name="T14" fmla="*/ 2036 w 2932"/>
                <a:gd name="T15" fmla="*/ 1553 h 2768"/>
                <a:gd name="T16" fmla="*/ 1906 w 2932"/>
                <a:gd name="T17" fmla="*/ 1996 h 2768"/>
                <a:gd name="T18" fmla="*/ 1657 w 2932"/>
                <a:gd name="T19" fmla="*/ 2177 h 2768"/>
                <a:gd name="T20" fmla="*/ 1916 w 2932"/>
                <a:gd name="T21" fmla="*/ 2506 h 2768"/>
                <a:gd name="T22" fmla="*/ 2932 w 2932"/>
                <a:gd name="T23" fmla="*/ 2320 h 2768"/>
                <a:gd name="T24" fmla="*/ 2919 w 2932"/>
                <a:gd name="T25" fmla="*/ 2576 h 2768"/>
                <a:gd name="T26" fmla="*/ 1983 w 2932"/>
                <a:gd name="T27" fmla="*/ 2768 h 2768"/>
                <a:gd name="T28" fmla="*/ 0 w 2932"/>
                <a:gd name="T29" fmla="*/ 2576 h 2768"/>
                <a:gd name="T30" fmla="*/ 324 w 2932"/>
                <a:gd name="T31" fmla="*/ 1932 h 2768"/>
                <a:gd name="T32" fmla="*/ 618 w 2932"/>
                <a:gd name="T33" fmla="*/ 1610 h 2768"/>
                <a:gd name="T34" fmla="*/ 543 w 2932"/>
                <a:gd name="T35" fmla="*/ 1359 h 2768"/>
                <a:gd name="T36" fmla="*/ 900 w 2932"/>
                <a:gd name="T37" fmla="*/ 721 h 2768"/>
                <a:gd name="T38" fmla="*/ 2135 w 2932"/>
                <a:gd name="T39" fmla="*/ 0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2" h="2768">
                  <a:moveTo>
                    <a:pt x="2135" y="0"/>
                  </a:moveTo>
                  <a:lnTo>
                    <a:pt x="1786" y="721"/>
                  </a:lnTo>
                  <a:lnTo>
                    <a:pt x="2135" y="1006"/>
                  </a:lnTo>
                  <a:lnTo>
                    <a:pt x="2135" y="1224"/>
                  </a:lnTo>
                  <a:lnTo>
                    <a:pt x="1786" y="1441"/>
                  </a:lnTo>
                  <a:lnTo>
                    <a:pt x="1525" y="1401"/>
                  </a:lnTo>
                  <a:lnTo>
                    <a:pt x="1830" y="1603"/>
                  </a:lnTo>
                  <a:lnTo>
                    <a:pt x="2036" y="1553"/>
                  </a:lnTo>
                  <a:lnTo>
                    <a:pt x="1906" y="1996"/>
                  </a:lnTo>
                  <a:lnTo>
                    <a:pt x="1657" y="2177"/>
                  </a:lnTo>
                  <a:lnTo>
                    <a:pt x="1916" y="2506"/>
                  </a:lnTo>
                  <a:lnTo>
                    <a:pt x="2932" y="2320"/>
                  </a:lnTo>
                  <a:lnTo>
                    <a:pt x="2919" y="2576"/>
                  </a:lnTo>
                  <a:lnTo>
                    <a:pt x="1983" y="2768"/>
                  </a:lnTo>
                  <a:lnTo>
                    <a:pt x="0" y="2576"/>
                  </a:lnTo>
                  <a:lnTo>
                    <a:pt x="324" y="1932"/>
                  </a:lnTo>
                  <a:lnTo>
                    <a:pt x="618" y="1610"/>
                  </a:lnTo>
                  <a:lnTo>
                    <a:pt x="543" y="1359"/>
                  </a:lnTo>
                  <a:lnTo>
                    <a:pt x="900" y="721"/>
                  </a:lnTo>
                  <a:lnTo>
                    <a:pt x="2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72" name="Freeform 13"/>
            <p:cNvSpPr>
              <a:spLocks/>
            </p:cNvSpPr>
            <p:nvPr/>
          </p:nvSpPr>
          <p:spPr bwMode="auto">
            <a:xfrm>
              <a:off x="5558" y="3583"/>
              <a:ext cx="4244" cy="3982"/>
            </a:xfrm>
            <a:custGeom>
              <a:avLst/>
              <a:gdLst>
                <a:gd name="T0" fmla="*/ 0 w 4244"/>
                <a:gd name="T1" fmla="*/ 69 h 3982"/>
                <a:gd name="T2" fmla="*/ 1985 w 4244"/>
                <a:gd name="T3" fmla="*/ 263 h 3982"/>
                <a:gd name="T4" fmla="*/ 2932 w 4244"/>
                <a:gd name="T5" fmla="*/ 0 h 3982"/>
                <a:gd name="T6" fmla="*/ 4021 w 4244"/>
                <a:gd name="T7" fmla="*/ 175 h 3982"/>
                <a:gd name="T8" fmla="*/ 4244 w 4244"/>
                <a:gd name="T9" fmla="*/ 936 h 3982"/>
                <a:gd name="T10" fmla="*/ 4170 w 4244"/>
                <a:gd name="T11" fmla="*/ 1578 h 3982"/>
                <a:gd name="T12" fmla="*/ 3476 w 4244"/>
                <a:gd name="T13" fmla="*/ 2099 h 3982"/>
                <a:gd name="T14" fmla="*/ 3476 w 4244"/>
                <a:gd name="T15" fmla="*/ 2575 h 3982"/>
                <a:gd name="T16" fmla="*/ 2292 w 4244"/>
                <a:gd name="T17" fmla="*/ 3740 h 3982"/>
                <a:gd name="T18" fmla="*/ 1628 w 4244"/>
                <a:gd name="T19" fmla="*/ 3982 h 3982"/>
                <a:gd name="T20" fmla="*/ 1512 w 4244"/>
                <a:gd name="T21" fmla="*/ 3436 h 3982"/>
                <a:gd name="T22" fmla="*/ 818 w 4244"/>
                <a:gd name="T23" fmla="*/ 3130 h 3982"/>
                <a:gd name="T24" fmla="*/ 225 w 4244"/>
                <a:gd name="T25" fmla="*/ 1942 h 3982"/>
                <a:gd name="T26" fmla="*/ 395 w 4244"/>
                <a:gd name="T27" fmla="*/ 1367 h 3982"/>
                <a:gd name="T28" fmla="*/ 225 w 4244"/>
                <a:gd name="T29" fmla="*/ 1284 h 3982"/>
                <a:gd name="T30" fmla="*/ 320 w 4244"/>
                <a:gd name="T31" fmla="*/ 584 h 3982"/>
                <a:gd name="T32" fmla="*/ 0 w 4244"/>
                <a:gd name="T33" fmla="*/ 69 h 3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4" h="3982">
                  <a:moveTo>
                    <a:pt x="0" y="69"/>
                  </a:moveTo>
                  <a:lnTo>
                    <a:pt x="1985" y="263"/>
                  </a:lnTo>
                  <a:lnTo>
                    <a:pt x="2932" y="0"/>
                  </a:lnTo>
                  <a:lnTo>
                    <a:pt x="4021" y="175"/>
                  </a:lnTo>
                  <a:lnTo>
                    <a:pt x="4244" y="936"/>
                  </a:lnTo>
                  <a:lnTo>
                    <a:pt x="4170" y="1578"/>
                  </a:lnTo>
                  <a:lnTo>
                    <a:pt x="3476" y="2099"/>
                  </a:lnTo>
                  <a:lnTo>
                    <a:pt x="3476" y="2575"/>
                  </a:lnTo>
                  <a:lnTo>
                    <a:pt x="2292" y="3740"/>
                  </a:lnTo>
                  <a:lnTo>
                    <a:pt x="1628" y="3982"/>
                  </a:lnTo>
                  <a:lnTo>
                    <a:pt x="1512" y="3436"/>
                  </a:lnTo>
                  <a:lnTo>
                    <a:pt x="818" y="3130"/>
                  </a:lnTo>
                  <a:lnTo>
                    <a:pt x="225" y="1942"/>
                  </a:lnTo>
                  <a:lnTo>
                    <a:pt x="395" y="1367"/>
                  </a:lnTo>
                  <a:lnTo>
                    <a:pt x="225" y="1284"/>
                  </a:lnTo>
                  <a:lnTo>
                    <a:pt x="320" y="58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8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5558" y="3583"/>
              <a:ext cx="4244" cy="3982"/>
            </a:xfrm>
            <a:custGeom>
              <a:avLst/>
              <a:gdLst>
                <a:gd name="T0" fmla="*/ 0 w 4244"/>
                <a:gd name="T1" fmla="*/ 69 h 3982"/>
                <a:gd name="T2" fmla="*/ 1985 w 4244"/>
                <a:gd name="T3" fmla="*/ 263 h 3982"/>
                <a:gd name="T4" fmla="*/ 2932 w 4244"/>
                <a:gd name="T5" fmla="*/ 0 h 3982"/>
                <a:gd name="T6" fmla="*/ 4021 w 4244"/>
                <a:gd name="T7" fmla="*/ 175 h 3982"/>
                <a:gd name="T8" fmla="*/ 4244 w 4244"/>
                <a:gd name="T9" fmla="*/ 936 h 3982"/>
                <a:gd name="T10" fmla="*/ 4170 w 4244"/>
                <a:gd name="T11" fmla="*/ 1578 h 3982"/>
                <a:gd name="T12" fmla="*/ 3476 w 4244"/>
                <a:gd name="T13" fmla="*/ 2099 h 3982"/>
                <a:gd name="T14" fmla="*/ 3476 w 4244"/>
                <a:gd name="T15" fmla="*/ 2575 h 3982"/>
                <a:gd name="T16" fmla="*/ 2292 w 4244"/>
                <a:gd name="T17" fmla="*/ 3740 h 3982"/>
                <a:gd name="T18" fmla="*/ 1628 w 4244"/>
                <a:gd name="T19" fmla="*/ 3982 h 3982"/>
                <a:gd name="T20" fmla="*/ 1512 w 4244"/>
                <a:gd name="T21" fmla="*/ 3436 h 3982"/>
                <a:gd name="T22" fmla="*/ 818 w 4244"/>
                <a:gd name="T23" fmla="*/ 3130 h 3982"/>
                <a:gd name="T24" fmla="*/ 225 w 4244"/>
                <a:gd name="T25" fmla="*/ 1942 h 3982"/>
                <a:gd name="T26" fmla="*/ 395 w 4244"/>
                <a:gd name="T27" fmla="*/ 1367 h 3982"/>
                <a:gd name="T28" fmla="*/ 225 w 4244"/>
                <a:gd name="T29" fmla="*/ 1284 h 3982"/>
                <a:gd name="T30" fmla="*/ 320 w 4244"/>
                <a:gd name="T31" fmla="*/ 584 h 3982"/>
                <a:gd name="T32" fmla="*/ 0 w 4244"/>
                <a:gd name="T33" fmla="*/ 69 h 3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4" h="3982">
                  <a:moveTo>
                    <a:pt x="0" y="69"/>
                  </a:moveTo>
                  <a:lnTo>
                    <a:pt x="1985" y="263"/>
                  </a:lnTo>
                  <a:lnTo>
                    <a:pt x="2932" y="0"/>
                  </a:lnTo>
                  <a:lnTo>
                    <a:pt x="4021" y="175"/>
                  </a:lnTo>
                  <a:lnTo>
                    <a:pt x="4244" y="936"/>
                  </a:lnTo>
                  <a:lnTo>
                    <a:pt x="4170" y="1578"/>
                  </a:lnTo>
                  <a:lnTo>
                    <a:pt x="3476" y="2099"/>
                  </a:lnTo>
                  <a:lnTo>
                    <a:pt x="3476" y="2575"/>
                  </a:lnTo>
                  <a:lnTo>
                    <a:pt x="2292" y="3740"/>
                  </a:lnTo>
                  <a:lnTo>
                    <a:pt x="1628" y="3982"/>
                  </a:lnTo>
                  <a:lnTo>
                    <a:pt x="1512" y="3436"/>
                  </a:lnTo>
                  <a:lnTo>
                    <a:pt x="818" y="3130"/>
                  </a:lnTo>
                  <a:lnTo>
                    <a:pt x="225" y="1942"/>
                  </a:lnTo>
                  <a:lnTo>
                    <a:pt x="395" y="1367"/>
                  </a:lnTo>
                  <a:lnTo>
                    <a:pt x="225" y="1284"/>
                  </a:lnTo>
                  <a:lnTo>
                    <a:pt x="320" y="584"/>
                  </a:lnTo>
                  <a:lnTo>
                    <a:pt x="0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74" name="Freeform 15"/>
            <p:cNvSpPr>
              <a:spLocks/>
            </p:cNvSpPr>
            <p:nvPr/>
          </p:nvSpPr>
          <p:spPr bwMode="auto">
            <a:xfrm>
              <a:off x="5558" y="3653"/>
              <a:ext cx="1987" cy="3185"/>
            </a:xfrm>
            <a:custGeom>
              <a:avLst/>
              <a:gdLst>
                <a:gd name="T0" fmla="*/ 0 w 1042"/>
                <a:gd name="T1" fmla="*/ 0 h 1675"/>
                <a:gd name="T2" fmla="*/ 168 w 1042"/>
                <a:gd name="T3" fmla="*/ 271 h 1675"/>
                <a:gd name="T4" fmla="*/ 118 w 1042"/>
                <a:gd name="T5" fmla="*/ 638 h 1675"/>
                <a:gd name="T6" fmla="*/ 207 w 1042"/>
                <a:gd name="T7" fmla="*/ 682 h 1675"/>
                <a:gd name="T8" fmla="*/ 118 w 1042"/>
                <a:gd name="T9" fmla="*/ 984 h 1675"/>
                <a:gd name="T10" fmla="*/ 430 w 1042"/>
                <a:gd name="T11" fmla="*/ 1609 h 1675"/>
                <a:gd name="T12" fmla="*/ 681 w 1042"/>
                <a:gd name="T13" fmla="*/ 1356 h 1675"/>
                <a:gd name="T14" fmla="*/ 811 w 1042"/>
                <a:gd name="T15" fmla="*/ 1675 h 1675"/>
                <a:gd name="T16" fmla="*/ 811 w 1042"/>
                <a:gd name="T17" fmla="*/ 1675 h 1675"/>
                <a:gd name="T18" fmla="*/ 913 w 1042"/>
                <a:gd name="T19" fmla="*/ 1514 h 1675"/>
                <a:gd name="T20" fmla="*/ 913 w 1042"/>
                <a:gd name="T21" fmla="*/ 1514 h 1675"/>
                <a:gd name="T22" fmla="*/ 880 w 1042"/>
                <a:gd name="T23" fmla="*/ 1124 h 1675"/>
                <a:gd name="T24" fmla="*/ 936 w 1042"/>
                <a:gd name="T25" fmla="*/ 890 h 1675"/>
                <a:gd name="T26" fmla="*/ 564 w 1042"/>
                <a:gd name="T27" fmla="*/ 680 h 1675"/>
                <a:gd name="T28" fmla="*/ 726 w 1042"/>
                <a:gd name="T29" fmla="*/ 666 h 1675"/>
                <a:gd name="T30" fmla="*/ 1042 w 1042"/>
                <a:gd name="T31" fmla="*/ 101 h 1675"/>
                <a:gd name="T32" fmla="*/ 0 w 1042"/>
                <a:gd name="T33" fmla="*/ 0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2" h="1675">
                  <a:moveTo>
                    <a:pt x="0" y="0"/>
                  </a:moveTo>
                  <a:cubicBezTo>
                    <a:pt x="168" y="271"/>
                    <a:pt x="168" y="271"/>
                    <a:pt x="168" y="271"/>
                  </a:cubicBezTo>
                  <a:cubicBezTo>
                    <a:pt x="118" y="638"/>
                    <a:pt x="118" y="638"/>
                    <a:pt x="118" y="638"/>
                  </a:cubicBezTo>
                  <a:cubicBezTo>
                    <a:pt x="207" y="682"/>
                    <a:pt x="207" y="682"/>
                    <a:pt x="207" y="682"/>
                  </a:cubicBezTo>
                  <a:cubicBezTo>
                    <a:pt x="118" y="984"/>
                    <a:pt x="118" y="984"/>
                    <a:pt x="118" y="984"/>
                  </a:cubicBezTo>
                  <a:cubicBezTo>
                    <a:pt x="430" y="1609"/>
                    <a:pt x="430" y="1609"/>
                    <a:pt x="430" y="1609"/>
                  </a:cubicBezTo>
                  <a:cubicBezTo>
                    <a:pt x="681" y="1356"/>
                    <a:pt x="681" y="1356"/>
                    <a:pt x="681" y="1356"/>
                  </a:cubicBezTo>
                  <a:cubicBezTo>
                    <a:pt x="811" y="1675"/>
                    <a:pt x="811" y="1675"/>
                    <a:pt x="811" y="1675"/>
                  </a:cubicBezTo>
                  <a:cubicBezTo>
                    <a:pt x="811" y="1675"/>
                    <a:pt x="811" y="1675"/>
                    <a:pt x="811" y="1675"/>
                  </a:cubicBezTo>
                  <a:cubicBezTo>
                    <a:pt x="811" y="1675"/>
                    <a:pt x="918" y="1521"/>
                    <a:pt x="913" y="1514"/>
                  </a:cubicBezTo>
                  <a:cubicBezTo>
                    <a:pt x="913" y="1514"/>
                    <a:pt x="913" y="1514"/>
                    <a:pt x="913" y="1514"/>
                  </a:cubicBezTo>
                  <a:cubicBezTo>
                    <a:pt x="908" y="1507"/>
                    <a:pt x="880" y="1124"/>
                    <a:pt x="880" y="1124"/>
                  </a:cubicBezTo>
                  <a:cubicBezTo>
                    <a:pt x="936" y="890"/>
                    <a:pt x="936" y="890"/>
                    <a:pt x="936" y="890"/>
                  </a:cubicBezTo>
                  <a:cubicBezTo>
                    <a:pt x="564" y="680"/>
                    <a:pt x="564" y="680"/>
                    <a:pt x="564" y="680"/>
                  </a:cubicBezTo>
                  <a:cubicBezTo>
                    <a:pt x="726" y="666"/>
                    <a:pt x="726" y="666"/>
                    <a:pt x="726" y="666"/>
                  </a:cubicBezTo>
                  <a:cubicBezTo>
                    <a:pt x="1042" y="101"/>
                    <a:pt x="1042" y="101"/>
                    <a:pt x="1042" y="10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AC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75" name="Freeform 16"/>
            <p:cNvSpPr>
              <a:spLocks/>
            </p:cNvSpPr>
            <p:nvPr/>
          </p:nvSpPr>
          <p:spPr bwMode="auto">
            <a:xfrm>
              <a:off x="6942" y="3583"/>
              <a:ext cx="1548" cy="2843"/>
            </a:xfrm>
            <a:custGeom>
              <a:avLst/>
              <a:gdLst>
                <a:gd name="T0" fmla="*/ 1548 w 1548"/>
                <a:gd name="T1" fmla="*/ 0 h 2843"/>
                <a:gd name="T2" fmla="*/ 603 w 1548"/>
                <a:gd name="T3" fmla="*/ 261 h 2843"/>
                <a:gd name="T4" fmla="*/ 0 w 1548"/>
                <a:gd name="T5" fmla="*/ 1335 h 2843"/>
                <a:gd name="T6" fmla="*/ 473 w 1548"/>
                <a:gd name="T7" fmla="*/ 1597 h 2843"/>
                <a:gd name="T8" fmla="*/ 713 w 1548"/>
                <a:gd name="T9" fmla="*/ 2329 h 2843"/>
                <a:gd name="T10" fmla="*/ 713 w 1548"/>
                <a:gd name="T11" fmla="*/ 2843 h 2843"/>
                <a:gd name="T12" fmla="*/ 1428 w 1548"/>
                <a:gd name="T13" fmla="*/ 2061 h 2843"/>
                <a:gd name="T14" fmla="*/ 1321 w 1548"/>
                <a:gd name="T15" fmla="*/ 1430 h 2843"/>
                <a:gd name="T16" fmla="*/ 1548 w 1548"/>
                <a:gd name="T17" fmla="*/ 0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8" h="2843">
                  <a:moveTo>
                    <a:pt x="1548" y="0"/>
                  </a:moveTo>
                  <a:lnTo>
                    <a:pt x="603" y="261"/>
                  </a:lnTo>
                  <a:lnTo>
                    <a:pt x="0" y="1335"/>
                  </a:lnTo>
                  <a:lnTo>
                    <a:pt x="473" y="1597"/>
                  </a:lnTo>
                  <a:lnTo>
                    <a:pt x="713" y="2329"/>
                  </a:lnTo>
                  <a:lnTo>
                    <a:pt x="713" y="2843"/>
                  </a:lnTo>
                  <a:lnTo>
                    <a:pt x="1428" y="2061"/>
                  </a:lnTo>
                  <a:lnTo>
                    <a:pt x="1321" y="1430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rgbClr val="6AC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76" name="Freeform 17"/>
            <p:cNvSpPr>
              <a:spLocks/>
            </p:cNvSpPr>
            <p:nvPr/>
          </p:nvSpPr>
          <p:spPr bwMode="auto">
            <a:xfrm>
              <a:off x="6942" y="3583"/>
              <a:ext cx="1548" cy="2843"/>
            </a:xfrm>
            <a:custGeom>
              <a:avLst/>
              <a:gdLst>
                <a:gd name="T0" fmla="*/ 1548 w 1548"/>
                <a:gd name="T1" fmla="*/ 0 h 2843"/>
                <a:gd name="T2" fmla="*/ 603 w 1548"/>
                <a:gd name="T3" fmla="*/ 261 h 2843"/>
                <a:gd name="T4" fmla="*/ 0 w 1548"/>
                <a:gd name="T5" fmla="*/ 1335 h 2843"/>
                <a:gd name="T6" fmla="*/ 473 w 1548"/>
                <a:gd name="T7" fmla="*/ 1597 h 2843"/>
                <a:gd name="T8" fmla="*/ 713 w 1548"/>
                <a:gd name="T9" fmla="*/ 2329 h 2843"/>
                <a:gd name="T10" fmla="*/ 713 w 1548"/>
                <a:gd name="T11" fmla="*/ 2843 h 2843"/>
                <a:gd name="T12" fmla="*/ 1428 w 1548"/>
                <a:gd name="T13" fmla="*/ 2061 h 2843"/>
                <a:gd name="T14" fmla="*/ 1321 w 1548"/>
                <a:gd name="T15" fmla="*/ 1430 h 2843"/>
                <a:gd name="T16" fmla="*/ 1548 w 1548"/>
                <a:gd name="T17" fmla="*/ 0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8" h="2843">
                  <a:moveTo>
                    <a:pt x="1548" y="0"/>
                  </a:moveTo>
                  <a:lnTo>
                    <a:pt x="603" y="261"/>
                  </a:lnTo>
                  <a:lnTo>
                    <a:pt x="0" y="1335"/>
                  </a:lnTo>
                  <a:lnTo>
                    <a:pt x="473" y="1597"/>
                  </a:lnTo>
                  <a:lnTo>
                    <a:pt x="713" y="2329"/>
                  </a:lnTo>
                  <a:lnTo>
                    <a:pt x="713" y="2843"/>
                  </a:lnTo>
                  <a:lnTo>
                    <a:pt x="1428" y="2061"/>
                  </a:lnTo>
                  <a:lnTo>
                    <a:pt x="1321" y="1430"/>
                  </a:lnTo>
                  <a:lnTo>
                    <a:pt x="15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77" name="Freeform 18"/>
            <p:cNvSpPr>
              <a:spLocks/>
            </p:cNvSpPr>
            <p:nvPr/>
          </p:nvSpPr>
          <p:spPr bwMode="auto">
            <a:xfrm>
              <a:off x="8254" y="3583"/>
              <a:ext cx="511" cy="1483"/>
            </a:xfrm>
            <a:custGeom>
              <a:avLst/>
              <a:gdLst>
                <a:gd name="T0" fmla="*/ 234 w 511"/>
                <a:gd name="T1" fmla="*/ 0 h 1483"/>
                <a:gd name="T2" fmla="*/ 511 w 511"/>
                <a:gd name="T3" fmla="*/ 42 h 1483"/>
                <a:gd name="T4" fmla="*/ 148 w 511"/>
                <a:gd name="T5" fmla="*/ 1483 h 1483"/>
                <a:gd name="T6" fmla="*/ 0 w 511"/>
                <a:gd name="T7" fmla="*/ 1419 h 1483"/>
                <a:gd name="T8" fmla="*/ 234 w 511"/>
                <a:gd name="T9" fmla="*/ 0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1483">
                  <a:moveTo>
                    <a:pt x="234" y="0"/>
                  </a:moveTo>
                  <a:lnTo>
                    <a:pt x="511" y="42"/>
                  </a:lnTo>
                  <a:lnTo>
                    <a:pt x="148" y="1483"/>
                  </a:lnTo>
                  <a:lnTo>
                    <a:pt x="0" y="141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1A9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78" name="Freeform 19"/>
            <p:cNvSpPr>
              <a:spLocks/>
            </p:cNvSpPr>
            <p:nvPr/>
          </p:nvSpPr>
          <p:spPr bwMode="auto">
            <a:xfrm>
              <a:off x="8254" y="3583"/>
              <a:ext cx="511" cy="1483"/>
            </a:xfrm>
            <a:custGeom>
              <a:avLst/>
              <a:gdLst>
                <a:gd name="T0" fmla="*/ 234 w 511"/>
                <a:gd name="T1" fmla="*/ 0 h 1483"/>
                <a:gd name="T2" fmla="*/ 511 w 511"/>
                <a:gd name="T3" fmla="*/ 42 h 1483"/>
                <a:gd name="T4" fmla="*/ 148 w 511"/>
                <a:gd name="T5" fmla="*/ 1483 h 1483"/>
                <a:gd name="T6" fmla="*/ 0 w 511"/>
                <a:gd name="T7" fmla="*/ 1419 h 1483"/>
                <a:gd name="T8" fmla="*/ 234 w 511"/>
                <a:gd name="T9" fmla="*/ 0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1483">
                  <a:moveTo>
                    <a:pt x="234" y="0"/>
                  </a:moveTo>
                  <a:lnTo>
                    <a:pt x="511" y="42"/>
                  </a:lnTo>
                  <a:lnTo>
                    <a:pt x="148" y="1483"/>
                  </a:lnTo>
                  <a:lnTo>
                    <a:pt x="0" y="1419"/>
                  </a:lnTo>
                  <a:lnTo>
                    <a:pt x="2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>
              <a:off x="8402" y="3625"/>
              <a:ext cx="1257" cy="1436"/>
            </a:xfrm>
            <a:custGeom>
              <a:avLst/>
              <a:gdLst>
                <a:gd name="T0" fmla="*/ 1257 w 1257"/>
                <a:gd name="T1" fmla="*/ 27 h 1436"/>
                <a:gd name="T2" fmla="*/ 321 w 1257"/>
                <a:gd name="T3" fmla="*/ 1209 h 1436"/>
                <a:gd name="T4" fmla="*/ 0 w 1257"/>
                <a:gd name="T5" fmla="*/ 1436 h 1436"/>
                <a:gd name="T6" fmla="*/ 365 w 1257"/>
                <a:gd name="T7" fmla="*/ 0 h 1436"/>
                <a:gd name="T8" fmla="*/ 1257 w 1257"/>
                <a:gd name="T9" fmla="*/ 2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1436">
                  <a:moveTo>
                    <a:pt x="1257" y="27"/>
                  </a:moveTo>
                  <a:lnTo>
                    <a:pt x="321" y="1209"/>
                  </a:lnTo>
                  <a:lnTo>
                    <a:pt x="0" y="1436"/>
                  </a:lnTo>
                  <a:lnTo>
                    <a:pt x="365" y="0"/>
                  </a:lnTo>
                  <a:lnTo>
                    <a:pt x="1257" y="27"/>
                  </a:lnTo>
                  <a:close/>
                </a:path>
              </a:pathLst>
            </a:custGeom>
            <a:solidFill>
              <a:srgbClr val="6AC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80" name="Freeform 21"/>
            <p:cNvSpPr>
              <a:spLocks/>
            </p:cNvSpPr>
            <p:nvPr/>
          </p:nvSpPr>
          <p:spPr bwMode="auto">
            <a:xfrm>
              <a:off x="8402" y="3625"/>
              <a:ext cx="1257" cy="1436"/>
            </a:xfrm>
            <a:custGeom>
              <a:avLst/>
              <a:gdLst>
                <a:gd name="T0" fmla="*/ 1257 w 1257"/>
                <a:gd name="T1" fmla="*/ 27 h 1436"/>
                <a:gd name="T2" fmla="*/ 321 w 1257"/>
                <a:gd name="T3" fmla="*/ 1209 h 1436"/>
                <a:gd name="T4" fmla="*/ 0 w 1257"/>
                <a:gd name="T5" fmla="*/ 1436 h 1436"/>
                <a:gd name="T6" fmla="*/ 365 w 1257"/>
                <a:gd name="T7" fmla="*/ 0 h 1436"/>
                <a:gd name="T8" fmla="*/ 1257 w 1257"/>
                <a:gd name="T9" fmla="*/ 2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1436">
                  <a:moveTo>
                    <a:pt x="1257" y="27"/>
                  </a:moveTo>
                  <a:lnTo>
                    <a:pt x="321" y="1209"/>
                  </a:lnTo>
                  <a:lnTo>
                    <a:pt x="0" y="1436"/>
                  </a:lnTo>
                  <a:lnTo>
                    <a:pt x="365" y="0"/>
                  </a:lnTo>
                  <a:lnTo>
                    <a:pt x="1257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81" name="Freeform 22"/>
            <p:cNvSpPr>
              <a:spLocks/>
            </p:cNvSpPr>
            <p:nvPr/>
          </p:nvSpPr>
          <p:spPr bwMode="auto">
            <a:xfrm>
              <a:off x="8557" y="4043"/>
              <a:ext cx="894" cy="1869"/>
            </a:xfrm>
            <a:custGeom>
              <a:avLst/>
              <a:gdLst>
                <a:gd name="T0" fmla="*/ 700 w 894"/>
                <a:gd name="T1" fmla="*/ 0 h 1869"/>
                <a:gd name="T2" fmla="*/ 894 w 894"/>
                <a:gd name="T3" fmla="*/ 582 h 1869"/>
                <a:gd name="T4" fmla="*/ 223 w 894"/>
                <a:gd name="T5" fmla="*/ 1415 h 1869"/>
                <a:gd name="T6" fmla="*/ 274 w 894"/>
                <a:gd name="T7" fmla="*/ 1869 h 1869"/>
                <a:gd name="T8" fmla="*/ 0 w 894"/>
                <a:gd name="T9" fmla="*/ 1428 h 1869"/>
                <a:gd name="T10" fmla="*/ 170 w 894"/>
                <a:gd name="T11" fmla="*/ 672 h 1869"/>
                <a:gd name="T12" fmla="*/ 700 w 894"/>
                <a:gd name="T13" fmla="*/ 0 h 1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4" h="1869">
                  <a:moveTo>
                    <a:pt x="700" y="0"/>
                  </a:moveTo>
                  <a:lnTo>
                    <a:pt x="894" y="582"/>
                  </a:lnTo>
                  <a:lnTo>
                    <a:pt x="223" y="1415"/>
                  </a:lnTo>
                  <a:lnTo>
                    <a:pt x="274" y="1869"/>
                  </a:lnTo>
                  <a:lnTo>
                    <a:pt x="0" y="1428"/>
                  </a:lnTo>
                  <a:lnTo>
                    <a:pt x="170" y="672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6AC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82" name="Freeform 23"/>
            <p:cNvSpPr>
              <a:spLocks/>
            </p:cNvSpPr>
            <p:nvPr/>
          </p:nvSpPr>
          <p:spPr bwMode="auto">
            <a:xfrm>
              <a:off x="8557" y="4043"/>
              <a:ext cx="894" cy="1869"/>
            </a:xfrm>
            <a:custGeom>
              <a:avLst/>
              <a:gdLst>
                <a:gd name="T0" fmla="*/ 700 w 894"/>
                <a:gd name="T1" fmla="*/ 0 h 1869"/>
                <a:gd name="T2" fmla="*/ 894 w 894"/>
                <a:gd name="T3" fmla="*/ 582 h 1869"/>
                <a:gd name="T4" fmla="*/ 223 w 894"/>
                <a:gd name="T5" fmla="*/ 1415 h 1869"/>
                <a:gd name="T6" fmla="*/ 274 w 894"/>
                <a:gd name="T7" fmla="*/ 1869 h 1869"/>
                <a:gd name="T8" fmla="*/ 0 w 894"/>
                <a:gd name="T9" fmla="*/ 1428 h 1869"/>
                <a:gd name="T10" fmla="*/ 170 w 894"/>
                <a:gd name="T11" fmla="*/ 672 h 1869"/>
                <a:gd name="T12" fmla="*/ 700 w 894"/>
                <a:gd name="T13" fmla="*/ 0 h 1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4" h="1869">
                  <a:moveTo>
                    <a:pt x="700" y="0"/>
                  </a:moveTo>
                  <a:lnTo>
                    <a:pt x="894" y="582"/>
                  </a:lnTo>
                  <a:lnTo>
                    <a:pt x="223" y="1415"/>
                  </a:lnTo>
                  <a:lnTo>
                    <a:pt x="274" y="1869"/>
                  </a:lnTo>
                  <a:lnTo>
                    <a:pt x="0" y="1428"/>
                  </a:lnTo>
                  <a:lnTo>
                    <a:pt x="170" y="672"/>
                  </a:lnTo>
                  <a:lnTo>
                    <a:pt x="7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83" name="Freeform 24"/>
            <p:cNvSpPr>
              <a:spLocks/>
            </p:cNvSpPr>
            <p:nvPr/>
          </p:nvSpPr>
          <p:spPr bwMode="auto">
            <a:xfrm>
              <a:off x="8473" y="2868"/>
              <a:ext cx="698" cy="757"/>
            </a:xfrm>
            <a:custGeom>
              <a:avLst/>
              <a:gdLst>
                <a:gd name="T0" fmla="*/ 21 w 698"/>
                <a:gd name="T1" fmla="*/ 527 h 757"/>
                <a:gd name="T2" fmla="*/ 36 w 698"/>
                <a:gd name="T3" fmla="*/ 137 h 757"/>
                <a:gd name="T4" fmla="*/ 421 w 698"/>
                <a:gd name="T5" fmla="*/ 0 h 757"/>
                <a:gd name="T6" fmla="*/ 358 w 698"/>
                <a:gd name="T7" fmla="*/ 422 h 757"/>
                <a:gd name="T8" fmla="*/ 698 w 698"/>
                <a:gd name="T9" fmla="*/ 356 h 757"/>
                <a:gd name="T10" fmla="*/ 296 w 698"/>
                <a:gd name="T11" fmla="*/ 757 h 757"/>
                <a:gd name="T12" fmla="*/ 0 w 698"/>
                <a:gd name="T13" fmla="*/ 719 h 757"/>
                <a:gd name="T14" fmla="*/ 21 w 698"/>
                <a:gd name="T15" fmla="*/ 527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8" h="757">
                  <a:moveTo>
                    <a:pt x="21" y="527"/>
                  </a:moveTo>
                  <a:lnTo>
                    <a:pt x="36" y="137"/>
                  </a:lnTo>
                  <a:lnTo>
                    <a:pt x="421" y="0"/>
                  </a:lnTo>
                  <a:lnTo>
                    <a:pt x="358" y="422"/>
                  </a:lnTo>
                  <a:lnTo>
                    <a:pt x="698" y="356"/>
                  </a:lnTo>
                  <a:lnTo>
                    <a:pt x="296" y="757"/>
                  </a:lnTo>
                  <a:lnTo>
                    <a:pt x="0" y="719"/>
                  </a:lnTo>
                  <a:lnTo>
                    <a:pt x="21" y="52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84" name="Freeform 25"/>
            <p:cNvSpPr>
              <a:spLocks/>
            </p:cNvSpPr>
            <p:nvPr/>
          </p:nvSpPr>
          <p:spPr bwMode="auto">
            <a:xfrm>
              <a:off x="8473" y="2868"/>
              <a:ext cx="698" cy="757"/>
            </a:xfrm>
            <a:custGeom>
              <a:avLst/>
              <a:gdLst>
                <a:gd name="T0" fmla="*/ 21 w 698"/>
                <a:gd name="T1" fmla="*/ 527 h 757"/>
                <a:gd name="T2" fmla="*/ 36 w 698"/>
                <a:gd name="T3" fmla="*/ 137 h 757"/>
                <a:gd name="T4" fmla="*/ 421 w 698"/>
                <a:gd name="T5" fmla="*/ 0 h 757"/>
                <a:gd name="T6" fmla="*/ 358 w 698"/>
                <a:gd name="T7" fmla="*/ 422 h 757"/>
                <a:gd name="T8" fmla="*/ 698 w 698"/>
                <a:gd name="T9" fmla="*/ 356 h 757"/>
                <a:gd name="T10" fmla="*/ 296 w 698"/>
                <a:gd name="T11" fmla="*/ 757 h 757"/>
                <a:gd name="T12" fmla="*/ 0 w 698"/>
                <a:gd name="T13" fmla="*/ 719 h 757"/>
                <a:gd name="T14" fmla="*/ 21 w 698"/>
                <a:gd name="T15" fmla="*/ 527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8" h="757">
                  <a:moveTo>
                    <a:pt x="21" y="527"/>
                  </a:moveTo>
                  <a:lnTo>
                    <a:pt x="36" y="137"/>
                  </a:lnTo>
                  <a:lnTo>
                    <a:pt x="421" y="0"/>
                  </a:lnTo>
                  <a:lnTo>
                    <a:pt x="358" y="422"/>
                  </a:lnTo>
                  <a:lnTo>
                    <a:pt x="698" y="356"/>
                  </a:lnTo>
                  <a:lnTo>
                    <a:pt x="296" y="757"/>
                  </a:lnTo>
                  <a:lnTo>
                    <a:pt x="0" y="719"/>
                  </a:lnTo>
                  <a:lnTo>
                    <a:pt x="21" y="5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85" name="Freeform 26"/>
            <p:cNvSpPr>
              <a:spLocks/>
            </p:cNvSpPr>
            <p:nvPr/>
          </p:nvSpPr>
          <p:spPr bwMode="auto">
            <a:xfrm>
              <a:off x="6101" y="1893"/>
              <a:ext cx="1259" cy="1873"/>
            </a:xfrm>
            <a:custGeom>
              <a:avLst/>
              <a:gdLst>
                <a:gd name="T0" fmla="*/ 0 w 1259"/>
                <a:gd name="T1" fmla="*/ 544 h 1873"/>
                <a:gd name="T2" fmla="*/ 706 w 1259"/>
                <a:gd name="T3" fmla="*/ 0 h 1873"/>
                <a:gd name="T4" fmla="*/ 839 w 1259"/>
                <a:gd name="T5" fmla="*/ 62 h 1873"/>
                <a:gd name="T6" fmla="*/ 494 w 1259"/>
                <a:gd name="T7" fmla="*/ 737 h 1873"/>
                <a:gd name="T8" fmla="*/ 959 w 1259"/>
                <a:gd name="T9" fmla="*/ 979 h 1873"/>
                <a:gd name="T10" fmla="*/ 1259 w 1259"/>
                <a:gd name="T11" fmla="*/ 979 h 1873"/>
                <a:gd name="T12" fmla="*/ 921 w 1259"/>
                <a:gd name="T13" fmla="*/ 1146 h 1873"/>
                <a:gd name="T14" fmla="*/ 389 w 1259"/>
                <a:gd name="T15" fmla="*/ 1118 h 1873"/>
                <a:gd name="T16" fmla="*/ 324 w 1259"/>
                <a:gd name="T17" fmla="*/ 1380 h 1873"/>
                <a:gd name="T18" fmla="*/ 706 w 1259"/>
                <a:gd name="T19" fmla="*/ 1517 h 1873"/>
                <a:gd name="T20" fmla="*/ 841 w 1259"/>
                <a:gd name="T21" fmla="*/ 1873 h 1873"/>
                <a:gd name="T22" fmla="*/ 0 w 1259"/>
                <a:gd name="T23" fmla="*/ 1764 h 1873"/>
                <a:gd name="T24" fmla="*/ 0 w 1259"/>
                <a:gd name="T25" fmla="*/ 1257 h 1873"/>
                <a:gd name="T26" fmla="*/ 117 w 1259"/>
                <a:gd name="T27" fmla="*/ 933 h 1873"/>
                <a:gd name="T28" fmla="*/ 0 w 1259"/>
                <a:gd name="T29" fmla="*/ 544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9" h="1873">
                  <a:moveTo>
                    <a:pt x="0" y="544"/>
                  </a:moveTo>
                  <a:lnTo>
                    <a:pt x="706" y="0"/>
                  </a:lnTo>
                  <a:lnTo>
                    <a:pt x="839" y="62"/>
                  </a:lnTo>
                  <a:lnTo>
                    <a:pt x="494" y="737"/>
                  </a:lnTo>
                  <a:lnTo>
                    <a:pt x="959" y="979"/>
                  </a:lnTo>
                  <a:lnTo>
                    <a:pt x="1259" y="979"/>
                  </a:lnTo>
                  <a:lnTo>
                    <a:pt x="921" y="1146"/>
                  </a:lnTo>
                  <a:lnTo>
                    <a:pt x="389" y="1118"/>
                  </a:lnTo>
                  <a:lnTo>
                    <a:pt x="324" y="1380"/>
                  </a:lnTo>
                  <a:lnTo>
                    <a:pt x="706" y="1517"/>
                  </a:lnTo>
                  <a:lnTo>
                    <a:pt x="841" y="1873"/>
                  </a:lnTo>
                  <a:lnTo>
                    <a:pt x="0" y="1764"/>
                  </a:lnTo>
                  <a:lnTo>
                    <a:pt x="0" y="1257"/>
                  </a:lnTo>
                  <a:lnTo>
                    <a:pt x="117" y="933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86" name="Freeform 27"/>
            <p:cNvSpPr>
              <a:spLocks/>
            </p:cNvSpPr>
            <p:nvPr/>
          </p:nvSpPr>
          <p:spPr bwMode="auto">
            <a:xfrm>
              <a:off x="6101" y="1893"/>
              <a:ext cx="1259" cy="1873"/>
            </a:xfrm>
            <a:custGeom>
              <a:avLst/>
              <a:gdLst>
                <a:gd name="T0" fmla="*/ 0 w 1259"/>
                <a:gd name="T1" fmla="*/ 544 h 1873"/>
                <a:gd name="T2" fmla="*/ 706 w 1259"/>
                <a:gd name="T3" fmla="*/ 0 h 1873"/>
                <a:gd name="T4" fmla="*/ 839 w 1259"/>
                <a:gd name="T5" fmla="*/ 62 h 1873"/>
                <a:gd name="T6" fmla="*/ 494 w 1259"/>
                <a:gd name="T7" fmla="*/ 737 h 1873"/>
                <a:gd name="T8" fmla="*/ 959 w 1259"/>
                <a:gd name="T9" fmla="*/ 979 h 1873"/>
                <a:gd name="T10" fmla="*/ 1259 w 1259"/>
                <a:gd name="T11" fmla="*/ 979 h 1873"/>
                <a:gd name="T12" fmla="*/ 921 w 1259"/>
                <a:gd name="T13" fmla="*/ 1146 h 1873"/>
                <a:gd name="T14" fmla="*/ 389 w 1259"/>
                <a:gd name="T15" fmla="*/ 1118 h 1873"/>
                <a:gd name="T16" fmla="*/ 324 w 1259"/>
                <a:gd name="T17" fmla="*/ 1380 h 1873"/>
                <a:gd name="T18" fmla="*/ 706 w 1259"/>
                <a:gd name="T19" fmla="*/ 1517 h 1873"/>
                <a:gd name="T20" fmla="*/ 841 w 1259"/>
                <a:gd name="T21" fmla="*/ 1873 h 1873"/>
                <a:gd name="T22" fmla="*/ 0 w 1259"/>
                <a:gd name="T23" fmla="*/ 1764 h 1873"/>
                <a:gd name="T24" fmla="*/ 0 w 1259"/>
                <a:gd name="T25" fmla="*/ 1257 h 1873"/>
                <a:gd name="T26" fmla="*/ 117 w 1259"/>
                <a:gd name="T27" fmla="*/ 933 h 1873"/>
                <a:gd name="T28" fmla="*/ 0 w 1259"/>
                <a:gd name="T29" fmla="*/ 544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9" h="1873">
                  <a:moveTo>
                    <a:pt x="0" y="544"/>
                  </a:moveTo>
                  <a:lnTo>
                    <a:pt x="706" y="0"/>
                  </a:lnTo>
                  <a:lnTo>
                    <a:pt x="839" y="62"/>
                  </a:lnTo>
                  <a:lnTo>
                    <a:pt x="494" y="737"/>
                  </a:lnTo>
                  <a:lnTo>
                    <a:pt x="959" y="979"/>
                  </a:lnTo>
                  <a:lnTo>
                    <a:pt x="1259" y="979"/>
                  </a:lnTo>
                  <a:lnTo>
                    <a:pt x="921" y="1146"/>
                  </a:lnTo>
                  <a:lnTo>
                    <a:pt x="389" y="1118"/>
                  </a:lnTo>
                  <a:lnTo>
                    <a:pt x="324" y="1380"/>
                  </a:lnTo>
                  <a:lnTo>
                    <a:pt x="706" y="1517"/>
                  </a:lnTo>
                  <a:lnTo>
                    <a:pt x="841" y="1873"/>
                  </a:lnTo>
                  <a:lnTo>
                    <a:pt x="0" y="1764"/>
                  </a:lnTo>
                  <a:lnTo>
                    <a:pt x="0" y="1257"/>
                  </a:lnTo>
                  <a:lnTo>
                    <a:pt x="117" y="933"/>
                  </a:lnTo>
                  <a:lnTo>
                    <a:pt x="0" y="5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87" name="Freeform 28"/>
            <p:cNvSpPr>
              <a:spLocks/>
            </p:cNvSpPr>
            <p:nvPr/>
          </p:nvSpPr>
          <p:spPr bwMode="auto">
            <a:xfrm>
              <a:off x="8105" y="2435"/>
              <a:ext cx="254" cy="600"/>
            </a:xfrm>
            <a:custGeom>
              <a:avLst/>
              <a:gdLst>
                <a:gd name="T0" fmla="*/ 254 w 254"/>
                <a:gd name="T1" fmla="*/ 0 h 600"/>
                <a:gd name="T2" fmla="*/ 0 w 254"/>
                <a:gd name="T3" fmla="*/ 367 h 600"/>
                <a:gd name="T4" fmla="*/ 254 w 254"/>
                <a:gd name="T5" fmla="*/ 600 h 600"/>
                <a:gd name="T6" fmla="*/ 202 w 254"/>
                <a:gd name="T7" fmla="*/ 300 h 600"/>
                <a:gd name="T8" fmla="*/ 254 w 254"/>
                <a:gd name="T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600">
                  <a:moveTo>
                    <a:pt x="254" y="0"/>
                  </a:moveTo>
                  <a:lnTo>
                    <a:pt x="0" y="367"/>
                  </a:lnTo>
                  <a:lnTo>
                    <a:pt x="254" y="600"/>
                  </a:lnTo>
                  <a:lnTo>
                    <a:pt x="202" y="30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88" name="Freeform 29"/>
            <p:cNvSpPr>
              <a:spLocks/>
            </p:cNvSpPr>
            <p:nvPr/>
          </p:nvSpPr>
          <p:spPr bwMode="auto">
            <a:xfrm>
              <a:off x="8105" y="2435"/>
              <a:ext cx="254" cy="600"/>
            </a:xfrm>
            <a:custGeom>
              <a:avLst/>
              <a:gdLst>
                <a:gd name="T0" fmla="*/ 254 w 254"/>
                <a:gd name="T1" fmla="*/ 0 h 600"/>
                <a:gd name="T2" fmla="*/ 0 w 254"/>
                <a:gd name="T3" fmla="*/ 367 h 600"/>
                <a:gd name="T4" fmla="*/ 254 w 254"/>
                <a:gd name="T5" fmla="*/ 600 h 600"/>
                <a:gd name="T6" fmla="*/ 202 w 254"/>
                <a:gd name="T7" fmla="*/ 300 h 600"/>
                <a:gd name="T8" fmla="*/ 254 w 254"/>
                <a:gd name="T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600">
                  <a:moveTo>
                    <a:pt x="254" y="0"/>
                  </a:moveTo>
                  <a:lnTo>
                    <a:pt x="0" y="367"/>
                  </a:lnTo>
                  <a:lnTo>
                    <a:pt x="254" y="600"/>
                  </a:lnTo>
                  <a:lnTo>
                    <a:pt x="202" y="300"/>
                  </a:lnTo>
                  <a:lnTo>
                    <a:pt x="2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89" name="Freeform 30"/>
            <p:cNvSpPr>
              <a:spLocks/>
            </p:cNvSpPr>
            <p:nvPr/>
          </p:nvSpPr>
          <p:spPr bwMode="auto">
            <a:xfrm>
              <a:off x="8233" y="3009"/>
              <a:ext cx="272" cy="437"/>
            </a:xfrm>
            <a:custGeom>
              <a:avLst/>
              <a:gdLst>
                <a:gd name="T0" fmla="*/ 272 w 272"/>
                <a:gd name="T1" fmla="*/ 0 h 437"/>
                <a:gd name="T2" fmla="*/ 0 w 272"/>
                <a:gd name="T3" fmla="*/ 437 h 437"/>
                <a:gd name="T4" fmla="*/ 257 w 272"/>
                <a:gd name="T5" fmla="*/ 390 h 437"/>
                <a:gd name="T6" fmla="*/ 272 w 272"/>
                <a:gd name="T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437">
                  <a:moveTo>
                    <a:pt x="272" y="0"/>
                  </a:moveTo>
                  <a:lnTo>
                    <a:pt x="0" y="437"/>
                  </a:lnTo>
                  <a:lnTo>
                    <a:pt x="257" y="39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90" name="Freeform 31"/>
            <p:cNvSpPr>
              <a:spLocks/>
            </p:cNvSpPr>
            <p:nvPr/>
          </p:nvSpPr>
          <p:spPr bwMode="auto">
            <a:xfrm>
              <a:off x="8233" y="3009"/>
              <a:ext cx="272" cy="437"/>
            </a:xfrm>
            <a:custGeom>
              <a:avLst/>
              <a:gdLst>
                <a:gd name="T0" fmla="*/ 272 w 272"/>
                <a:gd name="T1" fmla="*/ 0 h 437"/>
                <a:gd name="T2" fmla="*/ 0 w 272"/>
                <a:gd name="T3" fmla="*/ 437 h 437"/>
                <a:gd name="T4" fmla="*/ 257 w 272"/>
                <a:gd name="T5" fmla="*/ 390 h 437"/>
                <a:gd name="T6" fmla="*/ 272 w 272"/>
                <a:gd name="T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437">
                  <a:moveTo>
                    <a:pt x="272" y="0"/>
                  </a:moveTo>
                  <a:lnTo>
                    <a:pt x="0" y="437"/>
                  </a:lnTo>
                  <a:lnTo>
                    <a:pt x="257" y="390"/>
                  </a:lnTo>
                  <a:lnTo>
                    <a:pt x="2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91" name="Freeform 32"/>
            <p:cNvSpPr>
              <a:spLocks/>
            </p:cNvSpPr>
            <p:nvPr/>
          </p:nvSpPr>
          <p:spPr bwMode="auto">
            <a:xfrm>
              <a:off x="8879" y="4152"/>
              <a:ext cx="172" cy="855"/>
            </a:xfrm>
            <a:custGeom>
              <a:avLst/>
              <a:gdLst>
                <a:gd name="T0" fmla="*/ 25 w 172"/>
                <a:gd name="T1" fmla="*/ 732 h 855"/>
                <a:gd name="T2" fmla="*/ 172 w 172"/>
                <a:gd name="T3" fmla="*/ 0 h 855"/>
                <a:gd name="T4" fmla="*/ 67 w 172"/>
                <a:gd name="T5" fmla="*/ 426 h 855"/>
                <a:gd name="T6" fmla="*/ 67 w 172"/>
                <a:gd name="T7" fmla="*/ 426 h 855"/>
                <a:gd name="T8" fmla="*/ 0 w 172"/>
                <a:gd name="T9" fmla="*/ 855 h 855"/>
                <a:gd name="T10" fmla="*/ 25 w 172"/>
                <a:gd name="T11" fmla="*/ 732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55">
                  <a:moveTo>
                    <a:pt x="25" y="732"/>
                  </a:moveTo>
                  <a:lnTo>
                    <a:pt x="172" y="0"/>
                  </a:lnTo>
                  <a:lnTo>
                    <a:pt x="67" y="426"/>
                  </a:lnTo>
                  <a:lnTo>
                    <a:pt x="67" y="426"/>
                  </a:lnTo>
                  <a:lnTo>
                    <a:pt x="0" y="855"/>
                  </a:lnTo>
                  <a:lnTo>
                    <a:pt x="25" y="732"/>
                  </a:lnTo>
                  <a:close/>
                </a:path>
              </a:pathLst>
            </a:custGeom>
            <a:solidFill>
              <a:srgbClr val="71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92" name="Freeform 33"/>
            <p:cNvSpPr>
              <a:spLocks/>
            </p:cNvSpPr>
            <p:nvPr/>
          </p:nvSpPr>
          <p:spPr bwMode="auto">
            <a:xfrm>
              <a:off x="8879" y="4152"/>
              <a:ext cx="172" cy="855"/>
            </a:xfrm>
            <a:custGeom>
              <a:avLst/>
              <a:gdLst>
                <a:gd name="T0" fmla="*/ 25 w 172"/>
                <a:gd name="T1" fmla="*/ 732 h 855"/>
                <a:gd name="T2" fmla="*/ 172 w 172"/>
                <a:gd name="T3" fmla="*/ 0 h 855"/>
                <a:gd name="T4" fmla="*/ 67 w 172"/>
                <a:gd name="T5" fmla="*/ 426 h 855"/>
                <a:gd name="T6" fmla="*/ 67 w 172"/>
                <a:gd name="T7" fmla="*/ 426 h 855"/>
                <a:gd name="T8" fmla="*/ 0 w 172"/>
                <a:gd name="T9" fmla="*/ 855 h 855"/>
                <a:gd name="T10" fmla="*/ 25 w 172"/>
                <a:gd name="T11" fmla="*/ 732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55">
                  <a:moveTo>
                    <a:pt x="25" y="732"/>
                  </a:moveTo>
                  <a:lnTo>
                    <a:pt x="172" y="0"/>
                  </a:lnTo>
                  <a:lnTo>
                    <a:pt x="67" y="426"/>
                  </a:lnTo>
                  <a:lnTo>
                    <a:pt x="67" y="426"/>
                  </a:lnTo>
                  <a:lnTo>
                    <a:pt x="0" y="855"/>
                  </a:lnTo>
                  <a:lnTo>
                    <a:pt x="25" y="7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93" name="Freeform 34"/>
            <p:cNvSpPr>
              <a:spLocks/>
            </p:cNvSpPr>
            <p:nvPr/>
          </p:nvSpPr>
          <p:spPr bwMode="auto">
            <a:xfrm>
              <a:off x="8654" y="4580"/>
              <a:ext cx="292" cy="460"/>
            </a:xfrm>
            <a:custGeom>
              <a:avLst/>
              <a:gdLst>
                <a:gd name="T0" fmla="*/ 2 w 292"/>
                <a:gd name="T1" fmla="*/ 176 h 460"/>
                <a:gd name="T2" fmla="*/ 0 w 292"/>
                <a:gd name="T3" fmla="*/ 174 h 460"/>
                <a:gd name="T4" fmla="*/ 113 w 292"/>
                <a:gd name="T5" fmla="*/ 460 h 460"/>
                <a:gd name="T6" fmla="*/ 225 w 292"/>
                <a:gd name="T7" fmla="*/ 433 h 460"/>
                <a:gd name="T8" fmla="*/ 292 w 292"/>
                <a:gd name="T9" fmla="*/ 0 h 460"/>
                <a:gd name="T10" fmla="*/ 2 w 292"/>
                <a:gd name="T11" fmla="*/ 17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460">
                  <a:moveTo>
                    <a:pt x="2" y="176"/>
                  </a:moveTo>
                  <a:lnTo>
                    <a:pt x="0" y="174"/>
                  </a:lnTo>
                  <a:lnTo>
                    <a:pt x="113" y="460"/>
                  </a:lnTo>
                  <a:lnTo>
                    <a:pt x="225" y="433"/>
                  </a:lnTo>
                  <a:lnTo>
                    <a:pt x="292" y="0"/>
                  </a:lnTo>
                  <a:lnTo>
                    <a:pt x="2" y="176"/>
                  </a:lnTo>
                  <a:close/>
                </a:path>
              </a:pathLst>
            </a:custGeom>
            <a:solidFill>
              <a:srgbClr val="1A9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94" name="Freeform 35"/>
            <p:cNvSpPr>
              <a:spLocks/>
            </p:cNvSpPr>
            <p:nvPr/>
          </p:nvSpPr>
          <p:spPr bwMode="auto">
            <a:xfrm>
              <a:off x="8654" y="4580"/>
              <a:ext cx="292" cy="460"/>
            </a:xfrm>
            <a:custGeom>
              <a:avLst/>
              <a:gdLst>
                <a:gd name="T0" fmla="*/ 2 w 292"/>
                <a:gd name="T1" fmla="*/ 176 h 460"/>
                <a:gd name="T2" fmla="*/ 0 w 292"/>
                <a:gd name="T3" fmla="*/ 174 h 460"/>
                <a:gd name="T4" fmla="*/ 113 w 292"/>
                <a:gd name="T5" fmla="*/ 460 h 460"/>
                <a:gd name="T6" fmla="*/ 225 w 292"/>
                <a:gd name="T7" fmla="*/ 433 h 460"/>
                <a:gd name="T8" fmla="*/ 292 w 292"/>
                <a:gd name="T9" fmla="*/ 0 h 460"/>
                <a:gd name="T10" fmla="*/ 2 w 292"/>
                <a:gd name="T11" fmla="*/ 17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460">
                  <a:moveTo>
                    <a:pt x="2" y="176"/>
                  </a:moveTo>
                  <a:lnTo>
                    <a:pt x="0" y="174"/>
                  </a:lnTo>
                  <a:lnTo>
                    <a:pt x="113" y="460"/>
                  </a:lnTo>
                  <a:lnTo>
                    <a:pt x="225" y="433"/>
                  </a:lnTo>
                  <a:lnTo>
                    <a:pt x="292" y="0"/>
                  </a:lnTo>
                  <a:lnTo>
                    <a:pt x="2" y="1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95" name="Freeform 36"/>
            <p:cNvSpPr>
              <a:spLocks/>
            </p:cNvSpPr>
            <p:nvPr/>
          </p:nvSpPr>
          <p:spPr bwMode="auto">
            <a:xfrm>
              <a:off x="8484" y="4097"/>
              <a:ext cx="567" cy="661"/>
            </a:xfrm>
            <a:custGeom>
              <a:avLst/>
              <a:gdLst>
                <a:gd name="T0" fmla="*/ 269 w 567"/>
                <a:gd name="T1" fmla="*/ 0 h 661"/>
                <a:gd name="T2" fmla="*/ 567 w 567"/>
                <a:gd name="T3" fmla="*/ 58 h 661"/>
                <a:gd name="T4" fmla="*/ 462 w 567"/>
                <a:gd name="T5" fmla="*/ 484 h 661"/>
                <a:gd name="T6" fmla="*/ 174 w 567"/>
                <a:gd name="T7" fmla="*/ 661 h 661"/>
                <a:gd name="T8" fmla="*/ 0 w 567"/>
                <a:gd name="T9" fmla="*/ 309 h 661"/>
                <a:gd name="T10" fmla="*/ 269 w 567"/>
                <a:gd name="T11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7" h="661">
                  <a:moveTo>
                    <a:pt x="269" y="0"/>
                  </a:moveTo>
                  <a:lnTo>
                    <a:pt x="567" y="58"/>
                  </a:lnTo>
                  <a:lnTo>
                    <a:pt x="462" y="484"/>
                  </a:lnTo>
                  <a:lnTo>
                    <a:pt x="174" y="661"/>
                  </a:lnTo>
                  <a:lnTo>
                    <a:pt x="0" y="309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28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  <p:sp>
          <p:nvSpPr>
            <p:cNvPr id="96" name="Freeform 37"/>
            <p:cNvSpPr>
              <a:spLocks/>
            </p:cNvSpPr>
            <p:nvPr/>
          </p:nvSpPr>
          <p:spPr bwMode="auto">
            <a:xfrm>
              <a:off x="8484" y="4097"/>
              <a:ext cx="567" cy="661"/>
            </a:xfrm>
            <a:custGeom>
              <a:avLst/>
              <a:gdLst>
                <a:gd name="T0" fmla="*/ 269 w 567"/>
                <a:gd name="T1" fmla="*/ 0 h 661"/>
                <a:gd name="T2" fmla="*/ 567 w 567"/>
                <a:gd name="T3" fmla="*/ 58 h 661"/>
                <a:gd name="T4" fmla="*/ 462 w 567"/>
                <a:gd name="T5" fmla="*/ 484 h 661"/>
                <a:gd name="T6" fmla="*/ 174 w 567"/>
                <a:gd name="T7" fmla="*/ 661 h 661"/>
                <a:gd name="T8" fmla="*/ 0 w 567"/>
                <a:gd name="T9" fmla="*/ 309 h 661"/>
                <a:gd name="T10" fmla="*/ 269 w 567"/>
                <a:gd name="T11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7" h="661">
                  <a:moveTo>
                    <a:pt x="269" y="0"/>
                  </a:moveTo>
                  <a:lnTo>
                    <a:pt x="567" y="58"/>
                  </a:lnTo>
                  <a:lnTo>
                    <a:pt x="462" y="484"/>
                  </a:lnTo>
                  <a:lnTo>
                    <a:pt x="174" y="661"/>
                  </a:lnTo>
                  <a:lnTo>
                    <a:pt x="0" y="309"/>
                  </a:lnTo>
                  <a:lnTo>
                    <a:pt x="2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AAAAAA"/>
                </a:solidFill>
                <a:latin typeface="Calibri" panose="020F050202020403020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7A4C0D-EAED-0546-8755-58ECD25355D0}"/>
              </a:ext>
            </a:extLst>
          </p:cNvPr>
          <p:cNvSpPr txBox="1"/>
          <p:nvPr/>
        </p:nvSpPr>
        <p:spPr>
          <a:xfrm>
            <a:off x="1029808" y="638288"/>
            <a:ext cx="10265952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lnSpc>
                <a:spcPts val="5000"/>
              </a:lnSpc>
            </a:pPr>
            <a:r>
              <a:rPr lang="en-US" sz="4000" b="1" spc="-150" dirty="0">
                <a:solidFill>
                  <a:srgbClr val="004F8E"/>
                </a:solidFill>
                <a:latin typeface="Poppins" charset="0"/>
                <a:ea typeface="Poppins" charset="0"/>
                <a:cs typeface="Poppins" charset="0"/>
              </a:rPr>
              <a:t>Embarazo</a:t>
            </a:r>
            <a:r>
              <a:rPr lang="en-US" sz="4000" b="1" spc="-150" dirty="0">
                <a:solidFill>
                  <a:schemeClr val="accent1"/>
                </a:solidFill>
                <a:latin typeface="Poppins" charset="0"/>
                <a:ea typeface="Poppins" charset="0"/>
                <a:cs typeface="Poppins" charset="0"/>
              </a:rPr>
              <a:t> </a:t>
            </a:r>
            <a:r>
              <a:rPr lang="en-US" sz="4000" b="1" spc="-150" dirty="0">
                <a:solidFill>
                  <a:srgbClr val="3281C3"/>
                </a:solidFill>
                <a:latin typeface="Poppins" charset="0"/>
                <a:ea typeface="Poppins" charset="0"/>
                <a:cs typeface="Poppins" charset="0"/>
              </a:rPr>
              <a:t>en la Adolescencia y Juventud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4936ED44-CB73-0045-9E60-776AE0B751D2}"/>
              </a:ext>
            </a:extLst>
          </p:cNvPr>
          <p:cNvSpPr txBox="1">
            <a:spLocks/>
          </p:cNvSpPr>
          <p:nvPr/>
        </p:nvSpPr>
        <p:spPr>
          <a:xfrm>
            <a:off x="8915127" y="2021825"/>
            <a:ext cx="2905076" cy="607859"/>
          </a:xfrm>
          <a:prstGeom prst="rect">
            <a:avLst/>
          </a:prstGeom>
        </p:spPr>
        <p:txBody>
          <a:bodyPr vert="horz" wrap="square" lIns="45720" tIns="22860" rIns="4572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2050"/>
              </a:lnSpc>
            </a:pPr>
            <a:r>
              <a:rPr lang="es-ES" sz="1600" b="1" dirty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rPr>
              <a:t>Maternidad y paternidad temprana.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21275D83-2AFE-1342-B9DE-B2CB559700F5}"/>
              </a:ext>
            </a:extLst>
          </p:cNvPr>
          <p:cNvSpPr txBox="1">
            <a:spLocks/>
          </p:cNvSpPr>
          <p:nvPr/>
        </p:nvSpPr>
        <p:spPr>
          <a:xfrm>
            <a:off x="8916946" y="3378403"/>
            <a:ext cx="2390561" cy="329577"/>
          </a:xfrm>
          <a:prstGeom prst="rect">
            <a:avLst/>
          </a:prstGeom>
        </p:spPr>
        <p:txBody>
          <a:bodyPr vert="horz" wrap="square" lIns="45720" tIns="22860" rIns="4572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2050"/>
              </a:lnSpc>
            </a:pPr>
            <a:r>
              <a:rPr lang="es-ES" sz="1600" b="1" dirty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rPr>
              <a:t>Barreras en los SSSR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7C77E69A-C698-354D-81A6-D682861C6A84}"/>
              </a:ext>
            </a:extLst>
          </p:cNvPr>
          <p:cNvSpPr txBox="1">
            <a:spLocks/>
          </p:cNvSpPr>
          <p:nvPr/>
        </p:nvSpPr>
        <p:spPr>
          <a:xfrm>
            <a:off x="8480748" y="5004096"/>
            <a:ext cx="3091553" cy="607859"/>
          </a:xfrm>
          <a:prstGeom prst="rect">
            <a:avLst/>
          </a:prstGeom>
        </p:spPr>
        <p:txBody>
          <a:bodyPr vert="horz" wrap="square" lIns="45720" tIns="22860" rIns="4572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2050"/>
              </a:lnSpc>
            </a:pPr>
            <a:r>
              <a:rPr lang="es-ES" sz="1600" b="1" dirty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rPr>
              <a:t>Barreras en la EIS de calidad (dentro y fuera de la escuela)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F082D0C7-CF6D-654D-B395-C4B883DCB08A}"/>
              </a:ext>
            </a:extLst>
          </p:cNvPr>
          <p:cNvSpPr txBox="1">
            <a:spLocks/>
          </p:cNvSpPr>
          <p:nvPr/>
        </p:nvSpPr>
        <p:spPr>
          <a:xfrm>
            <a:off x="653088" y="1974052"/>
            <a:ext cx="2823024" cy="877163"/>
          </a:xfrm>
          <a:prstGeom prst="rect">
            <a:avLst/>
          </a:prstGeom>
        </p:spPr>
        <p:txBody>
          <a:bodyPr vert="horz" wrap="square" lIns="45720" tIns="22860" rIns="4572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>
              <a:lnSpc>
                <a:spcPts val="2050"/>
              </a:lnSpc>
            </a:pPr>
            <a:r>
              <a:rPr lang="es-ES" sz="1600" b="1" dirty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rPr>
              <a:t>Posibles afectaciones al proyecto de vida de las y los adolescentes</a:t>
            </a:r>
            <a:r>
              <a:rPr lang="es-ES" sz="1250" dirty="0">
                <a:solidFill>
                  <a:srgbClr val="AAAAA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1C929437-8133-B640-A64A-31D99551D3B7}"/>
              </a:ext>
            </a:extLst>
          </p:cNvPr>
          <p:cNvSpPr txBox="1">
            <a:spLocks/>
          </p:cNvSpPr>
          <p:nvPr/>
        </p:nvSpPr>
        <p:spPr>
          <a:xfrm>
            <a:off x="991269" y="4247121"/>
            <a:ext cx="2390561" cy="598882"/>
          </a:xfrm>
          <a:prstGeom prst="rect">
            <a:avLst/>
          </a:prstGeom>
        </p:spPr>
        <p:txBody>
          <a:bodyPr vert="horz" wrap="square" lIns="45720" tIns="22860" rIns="4572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>
              <a:lnSpc>
                <a:spcPts val="2050"/>
              </a:lnSpc>
            </a:pPr>
            <a:r>
              <a:rPr lang="es-ES" sz="1600" b="1" dirty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rPr>
              <a:t>No garantía de los DSDR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15AFD32A-2794-4240-9D70-21696280B7D1}"/>
              </a:ext>
            </a:extLst>
          </p:cNvPr>
          <p:cNvSpPr txBox="1">
            <a:spLocks/>
          </p:cNvSpPr>
          <p:nvPr/>
        </p:nvSpPr>
        <p:spPr>
          <a:xfrm>
            <a:off x="385444" y="5158641"/>
            <a:ext cx="2827080" cy="607859"/>
          </a:xfrm>
          <a:prstGeom prst="rect">
            <a:avLst/>
          </a:prstGeom>
        </p:spPr>
        <p:txBody>
          <a:bodyPr vert="horz" wrap="square" lIns="45720" tIns="22860" rIns="4572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>
              <a:lnSpc>
                <a:spcPts val="2050"/>
              </a:lnSpc>
            </a:pPr>
            <a:r>
              <a:rPr lang="es-ES" sz="1600" b="1" dirty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rPr>
              <a:t>Incidencia de Determinantes Sociales.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AA8B932-3ED5-FA4F-9BFF-2D6280F42E3E}"/>
              </a:ext>
            </a:extLst>
          </p:cNvPr>
          <p:cNvGrpSpPr/>
          <p:nvPr/>
        </p:nvGrpSpPr>
        <p:grpSpPr>
          <a:xfrm>
            <a:off x="6681103" y="2319714"/>
            <a:ext cx="2033356" cy="663291"/>
            <a:chOff x="12983912" y="3167743"/>
            <a:chExt cx="4066711" cy="132658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015B2EB-25D7-EC42-B59C-19A40F53AE06}"/>
                </a:ext>
              </a:extLst>
            </p:cNvPr>
            <p:cNvCxnSpPr>
              <a:cxnSpLocks/>
            </p:cNvCxnSpPr>
            <p:nvPr/>
          </p:nvCxnSpPr>
          <p:spPr>
            <a:xfrm>
              <a:off x="15679023" y="3170339"/>
              <a:ext cx="1371600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9951A64-07EF-DB4E-A487-72C824E1A9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83912" y="3167743"/>
              <a:ext cx="2742868" cy="1326582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CC1CE6D-B83D-B34F-AD0B-13E6452D8BE2}"/>
              </a:ext>
            </a:extLst>
          </p:cNvPr>
          <p:cNvGrpSpPr/>
          <p:nvPr/>
        </p:nvGrpSpPr>
        <p:grpSpPr>
          <a:xfrm flipH="1">
            <a:off x="3660390" y="2209713"/>
            <a:ext cx="2168612" cy="610273"/>
            <a:chOff x="12817835" y="3167743"/>
            <a:chExt cx="4338051" cy="122054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BAC8BBC-6355-C347-8D96-E7A5AF04CE65}"/>
                </a:ext>
              </a:extLst>
            </p:cNvPr>
            <p:cNvCxnSpPr>
              <a:cxnSpLocks/>
            </p:cNvCxnSpPr>
            <p:nvPr/>
          </p:nvCxnSpPr>
          <p:spPr>
            <a:xfrm>
              <a:off x="15784024" y="3170339"/>
              <a:ext cx="1371862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776D76D-4B3A-1948-B80D-A856752E63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17835" y="3167743"/>
              <a:ext cx="2966189" cy="1220546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D82E30F-34DF-7740-B4E3-AC98E2B7C519}"/>
              </a:ext>
            </a:extLst>
          </p:cNvPr>
          <p:cNvGrpSpPr/>
          <p:nvPr/>
        </p:nvGrpSpPr>
        <p:grpSpPr>
          <a:xfrm flipH="1">
            <a:off x="3360559" y="4940736"/>
            <a:ext cx="2076972" cy="547631"/>
            <a:chOff x="13001150" y="2075077"/>
            <a:chExt cx="4154736" cy="109526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8D5D931-05EE-E748-96B5-2ED86FDA2D57}"/>
                </a:ext>
              </a:extLst>
            </p:cNvPr>
            <p:cNvCxnSpPr>
              <a:cxnSpLocks/>
            </p:cNvCxnSpPr>
            <p:nvPr/>
          </p:nvCxnSpPr>
          <p:spPr>
            <a:xfrm>
              <a:off x="15784024" y="3170339"/>
              <a:ext cx="1371862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0DF826D-AED7-5B45-B688-67EC836D68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01150" y="2075077"/>
              <a:ext cx="2782874" cy="1095262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03FB52A-6DA6-A04A-9548-5C52D83007AE}"/>
              </a:ext>
            </a:extLst>
          </p:cNvPr>
          <p:cNvGrpSpPr/>
          <p:nvPr/>
        </p:nvGrpSpPr>
        <p:grpSpPr>
          <a:xfrm>
            <a:off x="6248996" y="4901954"/>
            <a:ext cx="2229866" cy="408838"/>
            <a:chOff x="11935752" y="10162568"/>
            <a:chExt cx="5114871" cy="81767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FA2FE50-997A-E74F-B771-BC6D419070CC}"/>
                </a:ext>
              </a:extLst>
            </p:cNvPr>
            <p:cNvCxnSpPr>
              <a:cxnSpLocks/>
            </p:cNvCxnSpPr>
            <p:nvPr/>
          </p:nvCxnSpPr>
          <p:spPr>
            <a:xfrm>
              <a:off x="15679023" y="10980244"/>
              <a:ext cx="1371600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35BB628-4B75-CB4C-A770-92596607F5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35752" y="10162568"/>
              <a:ext cx="3743271" cy="814166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F2480DA-501D-404D-BCCB-89D717FC367A}"/>
              </a:ext>
            </a:extLst>
          </p:cNvPr>
          <p:cNvGrpSpPr/>
          <p:nvPr/>
        </p:nvGrpSpPr>
        <p:grpSpPr>
          <a:xfrm>
            <a:off x="6854399" y="3539302"/>
            <a:ext cx="1969249" cy="410137"/>
            <a:chOff x="13112126" y="7078603"/>
            <a:chExt cx="3938497" cy="820273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C2508D1-F44B-1543-93DA-521753298C0B}"/>
                </a:ext>
              </a:extLst>
            </p:cNvPr>
            <p:cNvCxnSpPr>
              <a:cxnSpLocks/>
            </p:cNvCxnSpPr>
            <p:nvPr/>
          </p:nvCxnSpPr>
          <p:spPr>
            <a:xfrm>
              <a:off x="15679023" y="7081199"/>
              <a:ext cx="1371600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AD3CC8A-A9B8-654F-8713-A3BE42A952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112126" y="7078603"/>
              <a:ext cx="2566897" cy="820273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44663B9-C080-5F41-B4AD-76E75EF87FD4}"/>
              </a:ext>
            </a:extLst>
          </p:cNvPr>
          <p:cNvGrpSpPr/>
          <p:nvPr/>
        </p:nvGrpSpPr>
        <p:grpSpPr>
          <a:xfrm flipH="1">
            <a:off x="3492626" y="3823021"/>
            <a:ext cx="1905255" cy="619717"/>
            <a:chOff x="13344647" y="1939155"/>
            <a:chExt cx="3811238" cy="1239434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69C1A15-8075-9E4A-9182-20194C6C91A7}"/>
                </a:ext>
              </a:extLst>
            </p:cNvPr>
            <p:cNvCxnSpPr>
              <a:cxnSpLocks/>
            </p:cNvCxnSpPr>
            <p:nvPr/>
          </p:nvCxnSpPr>
          <p:spPr>
            <a:xfrm>
              <a:off x="15784023" y="3170339"/>
              <a:ext cx="1371862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26C0C4F-BD00-254F-9823-C34919E0ED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344647" y="1939155"/>
              <a:ext cx="2439378" cy="1239434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8" name="Imagen 9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E401445-27AD-024F-ACAF-A77AB8279A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28600"/>
            <a:ext cx="2276475" cy="466725"/>
          </a:xfrm>
          <a:prstGeom prst="rect">
            <a:avLst/>
          </a:prstGeom>
        </p:spPr>
      </p:pic>
      <p:sp>
        <p:nvSpPr>
          <p:cNvPr id="99" name="Elipse 98"/>
          <p:cNvSpPr/>
          <p:nvPr/>
        </p:nvSpPr>
        <p:spPr>
          <a:xfrm>
            <a:off x="10987301" y="5655232"/>
            <a:ext cx="1102606" cy="1102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0" name="Google Shape;2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9394" y="5698439"/>
            <a:ext cx="889512" cy="88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2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7109" y="1009526"/>
            <a:ext cx="1065105" cy="45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2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7830" y="332096"/>
            <a:ext cx="1160411" cy="430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Imagen 10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147" y="6011671"/>
            <a:ext cx="1972019" cy="1287238"/>
          </a:xfrm>
          <a:prstGeom prst="rect">
            <a:avLst/>
          </a:prstGeom>
        </p:spPr>
      </p:pic>
      <p:sp>
        <p:nvSpPr>
          <p:cNvPr id="106" name="Google Shape;55;p13"/>
          <p:cNvSpPr/>
          <p:nvPr/>
        </p:nvSpPr>
        <p:spPr>
          <a:xfrm>
            <a:off x="11567506" y="21778"/>
            <a:ext cx="995622" cy="995622"/>
          </a:xfrm>
          <a:prstGeom prst="ellipse">
            <a:avLst/>
          </a:prstGeom>
          <a:solidFill>
            <a:srgbClr val="EA6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Imagen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543" y="3752178"/>
            <a:ext cx="1972019" cy="1287238"/>
          </a:xfrm>
          <a:prstGeom prst="rect">
            <a:avLst/>
          </a:prstGeom>
        </p:spPr>
      </p:pic>
      <p:pic>
        <p:nvPicPr>
          <p:cNvPr id="104" name="Imagen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859" y="1811772"/>
            <a:ext cx="1435529" cy="1201722"/>
          </a:xfrm>
          <a:prstGeom prst="rect">
            <a:avLst/>
          </a:prstGeom>
        </p:spPr>
      </p:pic>
      <p:pic>
        <p:nvPicPr>
          <p:cNvPr id="108" name="Imagen 10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394" y="2113767"/>
            <a:ext cx="1435529" cy="120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4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5" grpId="0"/>
      <p:bldP spid="37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16541B9-604A-9D49-A65B-1C831ED4C9D4}"/>
              </a:ext>
            </a:extLst>
          </p:cNvPr>
          <p:cNvSpPr txBox="1"/>
          <p:nvPr/>
        </p:nvSpPr>
        <p:spPr>
          <a:xfrm>
            <a:off x="814648" y="190943"/>
            <a:ext cx="10998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400" b="1" dirty="0">
                <a:solidFill>
                  <a:srgbClr val="242758"/>
                </a:solidFill>
              </a:rPr>
              <a:t>Determinantes sociales del embarazo en la adolescencia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7100876" y="2625102"/>
            <a:ext cx="2523515" cy="1205850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8959" t="20170" r="5108" b="18238"/>
          <a:stretch/>
        </p:blipFill>
        <p:spPr>
          <a:xfrm>
            <a:off x="0" y="1798837"/>
            <a:ext cx="8578734" cy="4505499"/>
          </a:xfrm>
          <a:prstGeom prst="rect">
            <a:avLst/>
          </a:prstGeom>
        </p:spPr>
      </p:pic>
      <p:sp>
        <p:nvSpPr>
          <p:cNvPr id="7" name="Llamada ovalada 6">
            <a:extLst>
              <a:ext uri="{FF2B5EF4-FFF2-40B4-BE49-F238E27FC236}">
                <a16:creationId xmlns:a16="http://schemas.microsoft.com/office/drawing/2014/main" id="{5F0D1D5F-B7C6-1440-8867-428A079C5E80}"/>
              </a:ext>
            </a:extLst>
          </p:cNvPr>
          <p:cNvSpPr/>
          <p:nvPr/>
        </p:nvSpPr>
        <p:spPr>
          <a:xfrm>
            <a:off x="9127375" y="2379269"/>
            <a:ext cx="2560319" cy="1697516"/>
          </a:xfrm>
          <a:prstGeom prst="wedgeEllipseCallout">
            <a:avLst>
              <a:gd name="adj1" fmla="val -47841"/>
              <a:gd name="adj2" fmla="val 63572"/>
            </a:avLst>
          </a:prstGeom>
          <a:solidFill>
            <a:srgbClr val="242758"/>
          </a:solidFill>
          <a:ln>
            <a:solidFill>
              <a:srgbClr val="2427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Capsula Educativa</a:t>
            </a:r>
          </a:p>
          <a:p>
            <a:pPr algn="ctr"/>
            <a:r>
              <a:rPr lang="es-CO" sz="1600" b="1" dirty="0"/>
              <a:t>Determinantes sociales</a:t>
            </a:r>
          </a:p>
        </p:txBody>
      </p:sp>
    </p:spTree>
    <p:extLst>
      <p:ext uri="{BB962C8B-B14F-4D97-AF65-F5344CB8AC3E}">
        <p14:creationId xmlns:p14="http://schemas.microsoft.com/office/powerpoint/2010/main" val="191298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 txBox="1"/>
          <p:nvPr/>
        </p:nvSpPr>
        <p:spPr>
          <a:xfrm>
            <a:off x="1440315" y="921279"/>
            <a:ext cx="14001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Constitución</a:t>
            </a:r>
            <a:r>
              <a:rPr lang="en-US" sz="15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Política</a:t>
            </a:r>
            <a:r>
              <a:rPr lang="en-US" sz="15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Colombia</a:t>
            </a:r>
            <a:endParaRPr dirty="0"/>
          </a:p>
        </p:txBody>
      </p:sp>
      <p:sp>
        <p:nvSpPr>
          <p:cNvPr id="168" name="Google Shape;168;p15"/>
          <p:cNvSpPr/>
          <p:nvPr/>
        </p:nvSpPr>
        <p:spPr>
          <a:xfrm>
            <a:off x="4910137" y="3043237"/>
            <a:ext cx="644525" cy="771525"/>
          </a:xfrm>
          <a:custGeom>
            <a:avLst/>
            <a:gdLst/>
            <a:ahLst/>
            <a:cxnLst/>
            <a:rect l="l" t="t" r="r" b="b"/>
            <a:pathLst>
              <a:path w="153" h="183" extrusionOk="0">
                <a:moveTo>
                  <a:pt x="103" y="177"/>
                </a:moveTo>
                <a:cubicBezTo>
                  <a:pt x="103" y="180"/>
                  <a:pt x="100" y="183"/>
                  <a:pt x="96" y="183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4" y="183"/>
                  <a:pt x="51" y="180"/>
                  <a:pt x="51" y="177"/>
                </a:cubicBezTo>
                <a:cubicBezTo>
                  <a:pt x="51" y="177"/>
                  <a:pt x="51" y="177"/>
                  <a:pt x="51" y="177"/>
                </a:cubicBezTo>
                <a:cubicBezTo>
                  <a:pt x="51" y="173"/>
                  <a:pt x="54" y="170"/>
                  <a:pt x="58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100" y="170"/>
                  <a:pt x="103" y="173"/>
                  <a:pt x="103" y="177"/>
                </a:cubicBezTo>
                <a:close/>
                <a:moveTo>
                  <a:pt x="103" y="160"/>
                </a:moveTo>
                <a:cubicBezTo>
                  <a:pt x="103" y="157"/>
                  <a:pt x="100" y="154"/>
                  <a:pt x="96" y="154"/>
                </a:cubicBezTo>
                <a:cubicBezTo>
                  <a:pt x="58" y="154"/>
                  <a:pt x="58" y="154"/>
                  <a:pt x="58" y="154"/>
                </a:cubicBezTo>
                <a:cubicBezTo>
                  <a:pt x="54" y="154"/>
                  <a:pt x="51" y="157"/>
                  <a:pt x="51" y="160"/>
                </a:cubicBezTo>
                <a:cubicBezTo>
                  <a:pt x="51" y="160"/>
                  <a:pt x="51" y="160"/>
                  <a:pt x="51" y="160"/>
                </a:cubicBezTo>
                <a:cubicBezTo>
                  <a:pt x="51" y="164"/>
                  <a:pt x="54" y="167"/>
                  <a:pt x="58" y="167"/>
                </a:cubicBezTo>
                <a:cubicBezTo>
                  <a:pt x="96" y="167"/>
                  <a:pt x="96" y="167"/>
                  <a:pt x="96" y="167"/>
                </a:cubicBezTo>
                <a:cubicBezTo>
                  <a:pt x="100" y="167"/>
                  <a:pt x="103" y="164"/>
                  <a:pt x="103" y="160"/>
                </a:cubicBezTo>
                <a:close/>
                <a:moveTo>
                  <a:pt x="83" y="90"/>
                </a:moveTo>
                <a:cubicBezTo>
                  <a:pt x="75" y="90"/>
                  <a:pt x="75" y="90"/>
                  <a:pt x="75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3" y="150"/>
                  <a:pt x="75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9" y="150"/>
                  <a:pt x="81" y="150"/>
                  <a:pt x="83" y="150"/>
                </a:cubicBezTo>
                <a:lnTo>
                  <a:pt x="83" y="90"/>
                </a:lnTo>
                <a:close/>
                <a:moveTo>
                  <a:pt x="56" y="66"/>
                </a:moveTo>
                <a:cubicBezTo>
                  <a:pt x="51" y="66"/>
                  <a:pt x="47" y="70"/>
                  <a:pt x="47" y="75"/>
                </a:cubicBezTo>
                <a:cubicBezTo>
                  <a:pt x="47" y="80"/>
                  <a:pt x="51" y="84"/>
                  <a:pt x="56" y="84"/>
                </a:cubicBezTo>
                <a:cubicBezTo>
                  <a:pt x="65" y="84"/>
                  <a:pt x="65" y="84"/>
                  <a:pt x="65" y="84"/>
                </a:cubicBezTo>
                <a:cubicBezTo>
                  <a:pt x="65" y="75"/>
                  <a:pt x="65" y="75"/>
                  <a:pt x="65" y="75"/>
                </a:cubicBezTo>
                <a:cubicBezTo>
                  <a:pt x="65" y="70"/>
                  <a:pt x="61" y="66"/>
                  <a:pt x="56" y="66"/>
                </a:cubicBezTo>
                <a:close/>
                <a:moveTo>
                  <a:pt x="108" y="75"/>
                </a:moveTo>
                <a:cubicBezTo>
                  <a:pt x="108" y="70"/>
                  <a:pt x="103" y="66"/>
                  <a:pt x="98" y="66"/>
                </a:cubicBezTo>
                <a:cubicBezTo>
                  <a:pt x="93" y="66"/>
                  <a:pt x="89" y="70"/>
                  <a:pt x="89" y="75"/>
                </a:cubicBezTo>
                <a:cubicBezTo>
                  <a:pt x="89" y="84"/>
                  <a:pt x="89" y="84"/>
                  <a:pt x="89" y="84"/>
                </a:cubicBezTo>
                <a:cubicBezTo>
                  <a:pt x="98" y="84"/>
                  <a:pt x="98" y="84"/>
                  <a:pt x="98" y="84"/>
                </a:cubicBezTo>
                <a:cubicBezTo>
                  <a:pt x="103" y="84"/>
                  <a:pt x="108" y="80"/>
                  <a:pt x="108" y="75"/>
                </a:cubicBezTo>
                <a:close/>
                <a:moveTo>
                  <a:pt x="128" y="58"/>
                </a:moveTo>
                <a:cubicBezTo>
                  <a:pt x="124" y="42"/>
                  <a:pt x="104" y="25"/>
                  <a:pt x="77" y="25"/>
                </a:cubicBezTo>
                <a:cubicBezTo>
                  <a:pt x="50" y="25"/>
                  <a:pt x="31" y="42"/>
                  <a:pt x="26" y="58"/>
                </a:cubicBezTo>
                <a:cubicBezTo>
                  <a:pt x="23" y="71"/>
                  <a:pt x="26" y="83"/>
                  <a:pt x="32" y="94"/>
                </a:cubicBezTo>
                <a:cubicBezTo>
                  <a:pt x="37" y="104"/>
                  <a:pt x="43" y="113"/>
                  <a:pt x="48" y="124"/>
                </a:cubicBezTo>
                <a:cubicBezTo>
                  <a:pt x="50" y="129"/>
                  <a:pt x="51" y="137"/>
                  <a:pt x="52" y="143"/>
                </a:cubicBezTo>
                <a:cubicBezTo>
                  <a:pt x="54" y="148"/>
                  <a:pt x="55" y="150"/>
                  <a:pt x="61" y="150"/>
                </a:cubicBezTo>
                <a:cubicBezTo>
                  <a:pt x="63" y="150"/>
                  <a:pt x="64" y="150"/>
                  <a:pt x="65" y="150"/>
                </a:cubicBezTo>
                <a:cubicBezTo>
                  <a:pt x="65" y="90"/>
                  <a:pt x="65" y="90"/>
                  <a:pt x="65" y="90"/>
                </a:cubicBezTo>
                <a:cubicBezTo>
                  <a:pt x="56" y="90"/>
                  <a:pt x="56" y="90"/>
                  <a:pt x="56" y="90"/>
                </a:cubicBezTo>
                <a:cubicBezTo>
                  <a:pt x="52" y="90"/>
                  <a:pt x="48" y="89"/>
                  <a:pt x="45" y="86"/>
                </a:cubicBezTo>
                <a:cubicBezTo>
                  <a:pt x="42" y="83"/>
                  <a:pt x="41" y="79"/>
                  <a:pt x="41" y="75"/>
                </a:cubicBezTo>
                <a:cubicBezTo>
                  <a:pt x="41" y="71"/>
                  <a:pt x="42" y="67"/>
                  <a:pt x="45" y="64"/>
                </a:cubicBezTo>
                <a:cubicBezTo>
                  <a:pt x="48" y="62"/>
                  <a:pt x="52" y="60"/>
                  <a:pt x="56" y="60"/>
                </a:cubicBezTo>
                <a:cubicBezTo>
                  <a:pt x="64" y="60"/>
                  <a:pt x="71" y="67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84"/>
                  <a:pt x="71" y="84"/>
                  <a:pt x="71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75"/>
                  <a:pt x="83" y="75"/>
                  <a:pt x="83" y="75"/>
                </a:cubicBezTo>
                <a:cubicBezTo>
                  <a:pt x="83" y="75"/>
                  <a:pt x="83" y="75"/>
                  <a:pt x="83" y="75"/>
                </a:cubicBezTo>
                <a:cubicBezTo>
                  <a:pt x="83" y="71"/>
                  <a:pt x="85" y="67"/>
                  <a:pt x="88" y="64"/>
                </a:cubicBezTo>
                <a:cubicBezTo>
                  <a:pt x="90" y="62"/>
                  <a:pt x="94" y="60"/>
                  <a:pt x="98" y="60"/>
                </a:cubicBezTo>
                <a:cubicBezTo>
                  <a:pt x="102" y="60"/>
                  <a:pt x="106" y="62"/>
                  <a:pt x="109" y="64"/>
                </a:cubicBezTo>
                <a:cubicBezTo>
                  <a:pt x="112" y="67"/>
                  <a:pt x="114" y="71"/>
                  <a:pt x="114" y="75"/>
                </a:cubicBezTo>
                <a:cubicBezTo>
                  <a:pt x="114" y="79"/>
                  <a:pt x="112" y="83"/>
                  <a:pt x="109" y="86"/>
                </a:cubicBezTo>
                <a:cubicBezTo>
                  <a:pt x="106" y="89"/>
                  <a:pt x="102" y="90"/>
                  <a:pt x="98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90" y="150"/>
                  <a:pt x="92" y="150"/>
                  <a:pt x="93" y="150"/>
                </a:cubicBezTo>
                <a:cubicBezTo>
                  <a:pt x="99" y="150"/>
                  <a:pt x="101" y="148"/>
                  <a:pt x="102" y="143"/>
                </a:cubicBezTo>
                <a:cubicBezTo>
                  <a:pt x="103" y="137"/>
                  <a:pt x="104" y="129"/>
                  <a:pt x="107" y="124"/>
                </a:cubicBezTo>
                <a:cubicBezTo>
                  <a:pt x="111" y="113"/>
                  <a:pt x="117" y="104"/>
                  <a:pt x="122" y="94"/>
                </a:cubicBezTo>
                <a:cubicBezTo>
                  <a:pt x="128" y="83"/>
                  <a:pt x="131" y="71"/>
                  <a:pt x="128" y="58"/>
                </a:cubicBezTo>
                <a:close/>
                <a:moveTo>
                  <a:pt x="83" y="6"/>
                </a:moveTo>
                <a:cubicBezTo>
                  <a:pt x="83" y="3"/>
                  <a:pt x="80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4" y="0"/>
                  <a:pt x="72" y="3"/>
                  <a:pt x="72" y="6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9"/>
                  <a:pt x="74" y="21"/>
                  <a:pt x="77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80" y="21"/>
                  <a:pt x="83" y="19"/>
                  <a:pt x="83" y="16"/>
                </a:cubicBezTo>
                <a:lnTo>
                  <a:pt x="83" y="6"/>
                </a:lnTo>
                <a:close/>
                <a:moveTo>
                  <a:pt x="114" y="15"/>
                </a:moveTo>
                <a:cubicBezTo>
                  <a:pt x="115" y="12"/>
                  <a:pt x="114" y="9"/>
                  <a:pt x="111" y="7"/>
                </a:cubicBezTo>
                <a:cubicBezTo>
                  <a:pt x="111" y="7"/>
                  <a:pt x="111" y="7"/>
                  <a:pt x="111" y="7"/>
                </a:cubicBezTo>
                <a:cubicBezTo>
                  <a:pt x="109" y="6"/>
                  <a:pt x="105" y="7"/>
                  <a:pt x="104" y="9"/>
                </a:cubicBezTo>
                <a:cubicBezTo>
                  <a:pt x="99" y="18"/>
                  <a:pt x="99" y="18"/>
                  <a:pt x="99" y="18"/>
                </a:cubicBezTo>
                <a:cubicBezTo>
                  <a:pt x="97" y="21"/>
                  <a:pt x="98" y="25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4" y="27"/>
                  <a:pt x="107" y="26"/>
                  <a:pt x="109" y="24"/>
                </a:cubicBezTo>
                <a:lnTo>
                  <a:pt x="114" y="15"/>
                </a:lnTo>
                <a:close/>
                <a:moveTo>
                  <a:pt x="136" y="33"/>
                </a:moveTo>
                <a:cubicBezTo>
                  <a:pt x="139" y="31"/>
                  <a:pt x="139" y="27"/>
                  <a:pt x="137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5" y="23"/>
                  <a:pt x="131" y="22"/>
                  <a:pt x="129" y="24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19" y="33"/>
                  <a:pt x="119" y="37"/>
                  <a:pt x="121" y="39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3" y="41"/>
                  <a:pt x="126" y="42"/>
                  <a:pt x="129" y="40"/>
                </a:cubicBezTo>
                <a:lnTo>
                  <a:pt x="136" y="33"/>
                </a:lnTo>
                <a:close/>
                <a:moveTo>
                  <a:pt x="148" y="60"/>
                </a:moveTo>
                <a:cubicBezTo>
                  <a:pt x="151" y="60"/>
                  <a:pt x="153" y="57"/>
                  <a:pt x="153" y="54"/>
                </a:cubicBezTo>
                <a:cubicBezTo>
                  <a:pt x="153" y="54"/>
                  <a:pt x="153" y="54"/>
                  <a:pt x="153" y="54"/>
                </a:cubicBezTo>
                <a:cubicBezTo>
                  <a:pt x="152" y="51"/>
                  <a:pt x="149" y="49"/>
                  <a:pt x="146" y="49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3" y="52"/>
                  <a:pt x="131" y="54"/>
                  <a:pt x="132" y="57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2" y="60"/>
                  <a:pt x="135" y="62"/>
                  <a:pt x="138" y="62"/>
                </a:cubicBezTo>
                <a:lnTo>
                  <a:pt x="148" y="60"/>
                </a:lnTo>
                <a:close/>
                <a:moveTo>
                  <a:pt x="146" y="90"/>
                </a:moveTo>
                <a:cubicBezTo>
                  <a:pt x="149" y="91"/>
                  <a:pt x="152" y="89"/>
                  <a:pt x="152" y="86"/>
                </a:cubicBezTo>
                <a:cubicBezTo>
                  <a:pt x="152" y="86"/>
                  <a:pt x="152" y="86"/>
                  <a:pt x="152" y="86"/>
                </a:cubicBezTo>
                <a:cubicBezTo>
                  <a:pt x="153" y="83"/>
                  <a:pt x="151" y="80"/>
                  <a:pt x="148" y="79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35" y="76"/>
                  <a:pt x="132" y="78"/>
                  <a:pt x="131" y="81"/>
                </a:cubicBezTo>
                <a:cubicBezTo>
                  <a:pt x="131" y="81"/>
                  <a:pt x="131" y="81"/>
                  <a:pt x="131" y="81"/>
                </a:cubicBezTo>
                <a:cubicBezTo>
                  <a:pt x="131" y="84"/>
                  <a:pt x="133" y="87"/>
                  <a:pt x="136" y="88"/>
                </a:cubicBezTo>
                <a:lnTo>
                  <a:pt x="146" y="90"/>
                </a:lnTo>
                <a:close/>
                <a:moveTo>
                  <a:pt x="45" y="24"/>
                </a:moveTo>
                <a:cubicBezTo>
                  <a:pt x="46" y="26"/>
                  <a:pt x="50" y="27"/>
                  <a:pt x="52" y="26"/>
                </a:cubicBezTo>
                <a:cubicBezTo>
                  <a:pt x="52" y="26"/>
                  <a:pt x="52" y="26"/>
                  <a:pt x="52" y="26"/>
                </a:cubicBezTo>
                <a:cubicBezTo>
                  <a:pt x="55" y="25"/>
                  <a:pt x="56" y="21"/>
                  <a:pt x="55" y="18"/>
                </a:cubicBezTo>
                <a:cubicBezTo>
                  <a:pt x="50" y="9"/>
                  <a:pt x="50" y="9"/>
                  <a:pt x="50" y="9"/>
                </a:cubicBezTo>
                <a:cubicBezTo>
                  <a:pt x="48" y="7"/>
                  <a:pt x="45" y="6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39" y="9"/>
                  <a:pt x="38" y="12"/>
                  <a:pt x="40" y="15"/>
                </a:cubicBezTo>
                <a:lnTo>
                  <a:pt x="45" y="24"/>
                </a:lnTo>
                <a:close/>
                <a:moveTo>
                  <a:pt x="25" y="40"/>
                </a:moveTo>
                <a:cubicBezTo>
                  <a:pt x="27" y="42"/>
                  <a:pt x="31" y="41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5" y="37"/>
                  <a:pt x="34" y="33"/>
                  <a:pt x="32" y="31"/>
                </a:cubicBezTo>
                <a:cubicBezTo>
                  <a:pt x="24" y="24"/>
                  <a:pt x="24" y="24"/>
                  <a:pt x="24" y="24"/>
                </a:cubicBezTo>
                <a:cubicBezTo>
                  <a:pt x="22" y="22"/>
                  <a:pt x="19" y="23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lnTo>
                  <a:pt x="25" y="40"/>
                </a:lnTo>
                <a:close/>
                <a:moveTo>
                  <a:pt x="15" y="62"/>
                </a:moveTo>
                <a:cubicBezTo>
                  <a:pt x="18" y="62"/>
                  <a:pt x="21" y="60"/>
                  <a:pt x="22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2" y="54"/>
                  <a:pt x="20" y="52"/>
                  <a:pt x="17" y="51"/>
                </a:cubicBezTo>
                <a:cubicBezTo>
                  <a:pt x="7" y="49"/>
                  <a:pt x="7" y="49"/>
                  <a:pt x="7" y="49"/>
                </a:cubicBezTo>
                <a:cubicBezTo>
                  <a:pt x="4" y="49"/>
                  <a:pt x="1" y="51"/>
                  <a:pt x="1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0" y="57"/>
                  <a:pt x="2" y="60"/>
                  <a:pt x="5" y="60"/>
                </a:cubicBezTo>
                <a:lnTo>
                  <a:pt x="15" y="62"/>
                </a:lnTo>
                <a:close/>
                <a:moveTo>
                  <a:pt x="18" y="88"/>
                </a:moveTo>
                <a:cubicBezTo>
                  <a:pt x="21" y="87"/>
                  <a:pt x="23" y="84"/>
                  <a:pt x="22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1" y="78"/>
                  <a:pt x="18" y="76"/>
                  <a:pt x="15" y="77"/>
                </a:cubicBezTo>
                <a:cubicBezTo>
                  <a:pt x="5" y="79"/>
                  <a:pt x="5" y="79"/>
                  <a:pt x="5" y="79"/>
                </a:cubicBezTo>
                <a:cubicBezTo>
                  <a:pt x="2" y="80"/>
                  <a:pt x="0" y="83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2" y="89"/>
                  <a:pt x="5" y="91"/>
                  <a:pt x="8" y="90"/>
                </a:cubicBezTo>
                <a:lnTo>
                  <a:pt x="18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3060700" y="3165475"/>
            <a:ext cx="876300" cy="581025"/>
          </a:xfrm>
          <a:custGeom>
            <a:avLst/>
            <a:gdLst/>
            <a:ahLst/>
            <a:cxnLst/>
            <a:rect l="l" t="t" r="r" b="b"/>
            <a:pathLst>
              <a:path w="208" h="138" extrusionOk="0">
                <a:moveTo>
                  <a:pt x="165" y="13"/>
                </a:moveTo>
                <a:cubicBezTo>
                  <a:pt x="184" y="61"/>
                  <a:pt x="184" y="61"/>
                  <a:pt x="184" y="61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48" y="61"/>
                  <a:pt x="109" y="27"/>
                  <a:pt x="105" y="27"/>
                </a:cubicBezTo>
                <a:cubicBezTo>
                  <a:pt x="103" y="27"/>
                  <a:pt x="91" y="31"/>
                  <a:pt x="89" y="31"/>
                </a:cubicBezTo>
                <a:cubicBezTo>
                  <a:pt x="89" y="31"/>
                  <a:pt x="82" y="34"/>
                  <a:pt x="75" y="34"/>
                </a:cubicBezTo>
                <a:cubicBezTo>
                  <a:pt x="72" y="34"/>
                  <a:pt x="70" y="33"/>
                  <a:pt x="69" y="32"/>
                </a:cubicBezTo>
                <a:cubicBezTo>
                  <a:pt x="67" y="31"/>
                  <a:pt x="66" y="30"/>
                  <a:pt x="66" y="29"/>
                </a:cubicBezTo>
                <a:cubicBezTo>
                  <a:pt x="66" y="26"/>
                  <a:pt x="69" y="24"/>
                  <a:pt x="71" y="23"/>
                </a:cubicBezTo>
                <a:cubicBezTo>
                  <a:pt x="81" y="17"/>
                  <a:pt x="108" y="7"/>
                  <a:pt x="111" y="7"/>
                </a:cubicBezTo>
                <a:cubicBezTo>
                  <a:pt x="111" y="7"/>
                  <a:pt x="111" y="7"/>
                  <a:pt x="112" y="7"/>
                </a:cubicBezTo>
                <a:cubicBezTo>
                  <a:pt x="118" y="7"/>
                  <a:pt x="160" y="12"/>
                  <a:pt x="165" y="13"/>
                </a:cubicBezTo>
                <a:close/>
                <a:moveTo>
                  <a:pt x="182" y="0"/>
                </a:moveTo>
                <a:cubicBezTo>
                  <a:pt x="181" y="0"/>
                  <a:pt x="181" y="0"/>
                  <a:pt x="180" y="0"/>
                </a:cubicBezTo>
                <a:cubicBezTo>
                  <a:pt x="172" y="3"/>
                  <a:pt x="172" y="3"/>
                  <a:pt x="172" y="3"/>
                </a:cubicBezTo>
                <a:cubicBezTo>
                  <a:pt x="171" y="4"/>
                  <a:pt x="170" y="5"/>
                  <a:pt x="169" y="6"/>
                </a:cubicBezTo>
                <a:cubicBezTo>
                  <a:pt x="169" y="7"/>
                  <a:pt x="169" y="9"/>
                  <a:pt x="169" y="10"/>
                </a:cubicBezTo>
                <a:cubicBezTo>
                  <a:pt x="189" y="61"/>
                  <a:pt x="189" y="61"/>
                  <a:pt x="189" y="61"/>
                </a:cubicBezTo>
                <a:cubicBezTo>
                  <a:pt x="190" y="63"/>
                  <a:pt x="193" y="65"/>
                  <a:pt x="196" y="64"/>
                </a:cubicBezTo>
                <a:cubicBezTo>
                  <a:pt x="204" y="60"/>
                  <a:pt x="204" y="60"/>
                  <a:pt x="204" y="60"/>
                </a:cubicBezTo>
                <a:cubicBezTo>
                  <a:pt x="205" y="60"/>
                  <a:pt x="206" y="59"/>
                  <a:pt x="207" y="58"/>
                </a:cubicBezTo>
                <a:cubicBezTo>
                  <a:pt x="208" y="56"/>
                  <a:pt x="208" y="55"/>
                  <a:pt x="207" y="53"/>
                </a:cubicBezTo>
                <a:cubicBezTo>
                  <a:pt x="187" y="3"/>
                  <a:pt x="187" y="3"/>
                  <a:pt x="187" y="3"/>
                </a:cubicBezTo>
                <a:cubicBezTo>
                  <a:pt x="186" y="1"/>
                  <a:pt x="184" y="0"/>
                  <a:pt x="182" y="0"/>
                </a:cubicBezTo>
                <a:close/>
                <a:moveTo>
                  <a:pt x="0" y="69"/>
                </a:moveTo>
                <a:cubicBezTo>
                  <a:pt x="0" y="70"/>
                  <a:pt x="1" y="72"/>
                  <a:pt x="2" y="73"/>
                </a:cubicBezTo>
                <a:cubicBezTo>
                  <a:pt x="2" y="74"/>
                  <a:pt x="4" y="74"/>
                  <a:pt x="5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7" y="75"/>
                  <a:pt x="19" y="73"/>
                  <a:pt x="19" y="70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2"/>
                  <a:pt x="23" y="11"/>
                  <a:pt x="22" y="10"/>
                </a:cubicBezTo>
                <a:cubicBezTo>
                  <a:pt x="22" y="9"/>
                  <a:pt x="20" y="8"/>
                  <a:pt x="19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5" y="9"/>
                  <a:pt x="5" y="12"/>
                </a:cubicBezTo>
                <a:lnTo>
                  <a:pt x="0" y="69"/>
                </a:lnTo>
                <a:close/>
                <a:moveTo>
                  <a:pt x="85" y="119"/>
                </a:moveTo>
                <a:cubicBezTo>
                  <a:pt x="85" y="117"/>
                  <a:pt x="84" y="116"/>
                  <a:pt x="82" y="114"/>
                </a:cubicBezTo>
                <a:cubicBezTo>
                  <a:pt x="79" y="111"/>
                  <a:pt x="75" y="112"/>
                  <a:pt x="72" y="116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59" y="131"/>
                  <a:pt x="64" y="135"/>
                  <a:pt x="65" y="136"/>
                </a:cubicBezTo>
                <a:cubicBezTo>
                  <a:pt x="67" y="138"/>
                  <a:pt x="68" y="138"/>
                  <a:pt x="70" y="138"/>
                </a:cubicBezTo>
                <a:cubicBezTo>
                  <a:pt x="72" y="138"/>
                  <a:pt x="74" y="137"/>
                  <a:pt x="76" y="135"/>
                </a:cubicBezTo>
                <a:cubicBezTo>
                  <a:pt x="81" y="128"/>
                  <a:pt x="81" y="128"/>
                  <a:pt x="81" y="128"/>
                </a:cubicBezTo>
                <a:cubicBezTo>
                  <a:pt x="81" y="128"/>
                  <a:pt x="81" y="128"/>
                  <a:pt x="81" y="128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5" y="123"/>
                  <a:pt x="86" y="121"/>
                  <a:pt x="85" y="119"/>
                </a:cubicBezTo>
                <a:close/>
                <a:moveTo>
                  <a:pt x="45" y="116"/>
                </a:moveTo>
                <a:cubicBezTo>
                  <a:pt x="42" y="119"/>
                  <a:pt x="43" y="122"/>
                  <a:pt x="47" y="126"/>
                </a:cubicBezTo>
                <a:cubicBezTo>
                  <a:pt x="51" y="129"/>
                  <a:pt x="55" y="129"/>
                  <a:pt x="58" y="125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72" y="107"/>
                  <a:pt x="68" y="103"/>
                  <a:pt x="66" y="102"/>
                </a:cubicBezTo>
                <a:cubicBezTo>
                  <a:pt x="63" y="99"/>
                  <a:pt x="59" y="99"/>
                  <a:pt x="56" y="103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50" y="110"/>
                  <a:pt x="50" y="110"/>
                  <a:pt x="50" y="110"/>
                </a:cubicBezTo>
                <a:lnTo>
                  <a:pt x="45" y="116"/>
                </a:lnTo>
                <a:close/>
                <a:moveTo>
                  <a:pt x="31" y="102"/>
                </a:moveTo>
                <a:cubicBezTo>
                  <a:pt x="29" y="104"/>
                  <a:pt x="28" y="106"/>
                  <a:pt x="29" y="108"/>
                </a:cubicBezTo>
                <a:cubicBezTo>
                  <a:pt x="29" y="110"/>
                  <a:pt x="30" y="111"/>
                  <a:pt x="32" y="113"/>
                </a:cubicBezTo>
                <a:cubicBezTo>
                  <a:pt x="36" y="116"/>
                  <a:pt x="39" y="115"/>
                  <a:pt x="43" y="111"/>
                </a:cubicBezTo>
                <a:cubicBezTo>
                  <a:pt x="53" y="99"/>
                  <a:pt x="53" y="99"/>
                  <a:pt x="53" y="99"/>
                </a:cubicBezTo>
                <a:cubicBezTo>
                  <a:pt x="55" y="97"/>
                  <a:pt x="56" y="95"/>
                  <a:pt x="55" y="93"/>
                </a:cubicBezTo>
                <a:cubicBezTo>
                  <a:pt x="55" y="91"/>
                  <a:pt x="54" y="89"/>
                  <a:pt x="52" y="88"/>
                </a:cubicBezTo>
                <a:cubicBezTo>
                  <a:pt x="48" y="85"/>
                  <a:pt x="45" y="85"/>
                  <a:pt x="42" y="89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6"/>
                  <a:pt x="36" y="96"/>
                  <a:pt x="36" y="96"/>
                </a:cubicBezTo>
                <a:lnTo>
                  <a:pt x="31" y="102"/>
                </a:lnTo>
                <a:close/>
                <a:moveTo>
                  <a:pt x="28" y="97"/>
                </a:moveTo>
                <a:cubicBezTo>
                  <a:pt x="39" y="84"/>
                  <a:pt x="39" y="84"/>
                  <a:pt x="39" y="84"/>
                </a:cubicBezTo>
                <a:cubicBezTo>
                  <a:pt x="44" y="79"/>
                  <a:pt x="39" y="74"/>
                  <a:pt x="38" y="73"/>
                </a:cubicBezTo>
                <a:cubicBezTo>
                  <a:pt x="34" y="70"/>
                  <a:pt x="31" y="71"/>
                  <a:pt x="27" y="75"/>
                </a:cubicBezTo>
                <a:cubicBezTo>
                  <a:pt x="24" y="79"/>
                  <a:pt x="24" y="79"/>
                  <a:pt x="24" y="79"/>
                </a:cubicBezTo>
                <a:cubicBezTo>
                  <a:pt x="24" y="79"/>
                  <a:pt x="24" y="79"/>
                  <a:pt x="24" y="79"/>
                </a:cubicBezTo>
                <a:cubicBezTo>
                  <a:pt x="23" y="80"/>
                  <a:pt x="23" y="80"/>
                  <a:pt x="23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8"/>
                  <a:pt x="16" y="90"/>
                  <a:pt x="16" y="92"/>
                </a:cubicBezTo>
                <a:cubicBezTo>
                  <a:pt x="16" y="94"/>
                  <a:pt x="17" y="95"/>
                  <a:pt x="18" y="96"/>
                </a:cubicBezTo>
                <a:cubicBezTo>
                  <a:pt x="20" y="97"/>
                  <a:pt x="22" y="99"/>
                  <a:pt x="24" y="99"/>
                </a:cubicBezTo>
                <a:cubicBezTo>
                  <a:pt x="26" y="99"/>
                  <a:pt x="27" y="98"/>
                  <a:pt x="28" y="97"/>
                </a:cubicBezTo>
                <a:close/>
                <a:moveTo>
                  <a:pt x="157" y="86"/>
                </a:moveTo>
                <a:cubicBezTo>
                  <a:pt x="160" y="83"/>
                  <a:pt x="161" y="79"/>
                  <a:pt x="156" y="75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33" y="54"/>
                  <a:pt x="110" y="35"/>
                  <a:pt x="105" y="32"/>
                </a:cubicBezTo>
                <a:cubicBezTo>
                  <a:pt x="102" y="32"/>
                  <a:pt x="96" y="34"/>
                  <a:pt x="91" y="36"/>
                </a:cubicBezTo>
                <a:cubicBezTo>
                  <a:pt x="91" y="36"/>
                  <a:pt x="91" y="36"/>
                  <a:pt x="91" y="36"/>
                </a:cubicBezTo>
                <a:cubicBezTo>
                  <a:pt x="90" y="36"/>
                  <a:pt x="83" y="39"/>
                  <a:pt x="75" y="39"/>
                </a:cubicBezTo>
                <a:cubicBezTo>
                  <a:pt x="71" y="39"/>
                  <a:pt x="68" y="38"/>
                  <a:pt x="66" y="36"/>
                </a:cubicBezTo>
                <a:cubicBezTo>
                  <a:pt x="62" y="34"/>
                  <a:pt x="61" y="30"/>
                  <a:pt x="61" y="28"/>
                </a:cubicBezTo>
                <a:cubicBezTo>
                  <a:pt x="61" y="24"/>
                  <a:pt x="65" y="20"/>
                  <a:pt x="68" y="19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67"/>
                  <a:pt x="31" y="66"/>
                  <a:pt x="33" y="66"/>
                </a:cubicBezTo>
                <a:cubicBezTo>
                  <a:pt x="36" y="66"/>
                  <a:pt x="38" y="68"/>
                  <a:pt x="41" y="69"/>
                </a:cubicBezTo>
                <a:cubicBezTo>
                  <a:pt x="45" y="73"/>
                  <a:pt x="46" y="77"/>
                  <a:pt x="46" y="81"/>
                </a:cubicBezTo>
                <a:cubicBezTo>
                  <a:pt x="49" y="80"/>
                  <a:pt x="52" y="81"/>
                  <a:pt x="55" y="84"/>
                </a:cubicBezTo>
                <a:cubicBezTo>
                  <a:pt x="59" y="87"/>
                  <a:pt x="61" y="91"/>
                  <a:pt x="60" y="95"/>
                </a:cubicBezTo>
                <a:cubicBezTo>
                  <a:pt x="63" y="95"/>
                  <a:pt x="67" y="96"/>
                  <a:pt x="69" y="98"/>
                </a:cubicBezTo>
                <a:cubicBezTo>
                  <a:pt x="73" y="101"/>
                  <a:pt x="75" y="104"/>
                  <a:pt x="75" y="108"/>
                </a:cubicBezTo>
                <a:cubicBezTo>
                  <a:pt x="78" y="107"/>
                  <a:pt x="82" y="108"/>
                  <a:pt x="85" y="111"/>
                </a:cubicBezTo>
                <a:cubicBezTo>
                  <a:pt x="90" y="114"/>
                  <a:pt x="91" y="119"/>
                  <a:pt x="90" y="124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3" y="127"/>
                  <a:pt x="94" y="128"/>
                  <a:pt x="94" y="128"/>
                </a:cubicBezTo>
                <a:cubicBezTo>
                  <a:pt x="94" y="128"/>
                  <a:pt x="94" y="128"/>
                  <a:pt x="94" y="128"/>
                </a:cubicBezTo>
                <a:cubicBezTo>
                  <a:pt x="95" y="129"/>
                  <a:pt x="97" y="129"/>
                  <a:pt x="98" y="129"/>
                </a:cubicBezTo>
                <a:cubicBezTo>
                  <a:pt x="101" y="129"/>
                  <a:pt x="102" y="128"/>
                  <a:pt x="103" y="126"/>
                </a:cubicBezTo>
                <a:cubicBezTo>
                  <a:pt x="106" y="123"/>
                  <a:pt x="107" y="121"/>
                  <a:pt x="10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2"/>
                  <a:pt x="86" y="102"/>
                  <a:pt x="85" y="101"/>
                </a:cubicBezTo>
                <a:cubicBezTo>
                  <a:pt x="85" y="100"/>
                  <a:pt x="86" y="99"/>
                  <a:pt x="86" y="99"/>
                </a:cubicBezTo>
                <a:cubicBezTo>
                  <a:pt x="87" y="98"/>
                  <a:pt x="89" y="98"/>
                  <a:pt x="90" y="99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114" y="119"/>
                  <a:pt x="116" y="119"/>
                  <a:pt x="117" y="119"/>
                </a:cubicBezTo>
                <a:cubicBezTo>
                  <a:pt x="119" y="119"/>
                  <a:pt x="121" y="118"/>
                  <a:pt x="123" y="116"/>
                </a:cubicBezTo>
                <a:cubicBezTo>
                  <a:pt x="125" y="114"/>
                  <a:pt x="125" y="112"/>
                  <a:pt x="125" y="110"/>
                </a:cubicBezTo>
                <a:cubicBezTo>
                  <a:pt x="125" y="108"/>
                  <a:pt x="124" y="106"/>
                  <a:pt x="122" y="105"/>
                </a:cubicBezTo>
                <a:cubicBezTo>
                  <a:pt x="119" y="102"/>
                  <a:pt x="119" y="102"/>
                  <a:pt x="119" y="102"/>
                </a:cubicBezTo>
                <a:cubicBezTo>
                  <a:pt x="119" y="102"/>
                  <a:pt x="119" y="102"/>
                  <a:pt x="119" y="102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6" y="92"/>
                  <a:pt x="105" y="91"/>
                  <a:pt x="105" y="90"/>
                </a:cubicBezTo>
                <a:cubicBezTo>
                  <a:pt x="105" y="89"/>
                  <a:pt x="105" y="89"/>
                  <a:pt x="106" y="88"/>
                </a:cubicBezTo>
                <a:cubicBezTo>
                  <a:pt x="107" y="87"/>
                  <a:pt x="109" y="87"/>
                  <a:pt x="110" y="88"/>
                </a:cubicBezTo>
                <a:cubicBezTo>
                  <a:pt x="131" y="105"/>
                  <a:pt x="131" y="105"/>
                  <a:pt x="131" y="105"/>
                </a:cubicBezTo>
                <a:cubicBezTo>
                  <a:pt x="132" y="106"/>
                  <a:pt x="134" y="107"/>
                  <a:pt x="136" y="107"/>
                </a:cubicBezTo>
                <a:cubicBezTo>
                  <a:pt x="138" y="107"/>
                  <a:pt x="141" y="105"/>
                  <a:pt x="143" y="103"/>
                </a:cubicBezTo>
                <a:cubicBezTo>
                  <a:pt x="144" y="101"/>
                  <a:pt x="145" y="99"/>
                  <a:pt x="145" y="97"/>
                </a:cubicBezTo>
                <a:cubicBezTo>
                  <a:pt x="145" y="95"/>
                  <a:pt x="143" y="93"/>
                  <a:pt x="141" y="92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3" y="77"/>
                  <a:pt x="123" y="75"/>
                  <a:pt x="124" y="74"/>
                </a:cubicBezTo>
                <a:cubicBezTo>
                  <a:pt x="125" y="73"/>
                  <a:pt x="127" y="73"/>
                  <a:pt x="128" y="7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49" y="91"/>
                  <a:pt x="154" y="90"/>
                  <a:pt x="157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5"/>
          <p:cNvSpPr/>
          <p:nvPr/>
        </p:nvSpPr>
        <p:spPr>
          <a:xfrm>
            <a:off x="6573837" y="3101975"/>
            <a:ext cx="781050" cy="654050"/>
          </a:xfrm>
          <a:custGeom>
            <a:avLst/>
            <a:gdLst/>
            <a:ahLst/>
            <a:cxnLst/>
            <a:rect l="l" t="t" r="r" b="b"/>
            <a:pathLst>
              <a:path w="185" h="155" extrusionOk="0">
                <a:moveTo>
                  <a:pt x="25" y="126"/>
                </a:moveTo>
                <a:cubicBezTo>
                  <a:pt x="25" y="85"/>
                  <a:pt x="25" y="85"/>
                  <a:pt x="25" y="85"/>
                </a:cubicBezTo>
                <a:cubicBezTo>
                  <a:pt x="25" y="81"/>
                  <a:pt x="27" y="79"/>
                  <a:pt x="3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4" y="79"/>
                  <a:pt x="47" y="81"/>
                  <a:pt x="47" y="85"/>
                </a:cubicBezTo>
                <a:cubicBezTo>
                  <a:pt x="47" y="126"/>
                  <a:pt x="47" y="126"/>
                  <a:pt x="47" y="126"/>
                </a:cubicBezTo>
                <a:cubicBezTo>
                  <a:pt x="47" y="130"/>
                  <a:pt x="44" y="132"/>
                  <a:pt x="41" y="132"/>
                </a:cubicBezTo>
                <a:cubicBezTo>
                  <a:pt x="31" y="132"/>
                  <a:pt x="31" y="132"/>
                  <a:pt x="31" y="132"/>
                </a:cubicBezTo>
                <a:cubicBezTo>
                  <a:pt x="27" y="132"/>
                  <a:pt x="25" y="130"/>
                  <a:pt x="25" y="126"/>
                </a:cubicBezTo>
                <a:close/>
                <a:moveTo>
                  <a:pt x="68" y="64"/>
                </a:moveTo>
                <a:cubicBezTo>
                  <a:pt x="64" y="64"/>
                  <a:pt x="62" y="66"/>
                  <a:pt x="62" y="70"/>
                </a:cubicBezTo>
                <a:cubicBezTo>
                  <a:pt x="62" y="126"/>
                  <a:pt x="62" y="126"/>
                  <a:pt x="62" y="126"/>
                </a:cubicBezTo>
                <a:cubicBezTo>
                  <a:pt x="62" y="130"/>
                  <a:pt x="64" y="132"/>
                  <a:pt x="68" y="132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81" y="132"/>
                  <a:pt x="84" y="130"/>
                  <a:pt x="84" y="126"/>
                </a:cubicBezTo>
                <a:cubicBezTo>
                  <a:pt x="84" y="70"/>
                  <a:pt x="84" y="70"/>
                  <a:pt x="84" y="70"/>
                </a:cubicBezTo>
                <a:cubicBezTo>
                  <a:pt x="84" y="66"/>
                  <a:pt x="81" y="64"/>
                  <a:pt x="78" y="64"/>
                </a:cubicBezTo>
                <a:lnTo>
                  <a:pt x="68" y="64"/>
                </a:lnTo>
                <a:close/>
                <a:moveTo>
                  <a:pt x="105" y="51"/>
                </a:moveTo>
                <a:cubicBezTo>
                  <a:pt x="101" y="51"/>
                  <a:pt x="99" y="54"/>
                  <a:pt x="99" y="57"/>
                </a:cubicBezTo>
                <a:cubicBezTo>
                  <a:pt x="99" y="126"/>
                  <a:pt x="99" y="126"/>
                  <a:pt x="99" y="126"/>
                </a:cubicBezTo>
                <a:cubicBezTo>
                  <a:pt x="99" y="130"/>
                  <a:pt x="101" y="132"/>
                  <a:pt x="105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8" y="132"/>
                  <a:pt x="121" y="130"/>
                  <a:pt x="121" y="126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1" y="54"/>
                  <a:pt x="118" y="51"/>
                  <a:pt x="115" y="51"/>
                </a:cubicBezTo>
                <a:lnTo>
                  <a:pt x="105" y="51"/>
                </a:lnTo>
                <a:close/>
                <a:moveTo>
                  <a:pt x="142" y="38"/>
                </a:moveTo>
                <a:cubicBezTo>
                  <a:pt x="138" y="38"/>
                  <a:pt x="136" y="41"/>
                  <a:pt x="136" y="44"/>
                </a:cubicBezTo>
                <a:cubicBezTo>
                  <a:pt x="136" y="126"/>
                  <a:pt x="136" y="126"/>
                  <a:pt x="136" y="126"/>
                </a:cubicBezTo>
                <a:cubicBezTo>
                  <a:pt x="136" y="130"/>
                  <a:pt x="138" y="132"/>
                  <a:pt x="142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5" y="132"/>
                  <a:pt x="158" y="130"/>
                  <a:pt x="158" y="126"/>
                </a:cubicBezTo>
                <a:cubicBezTo>
                  <a:pt x="158" y="44"/>
                  <a:pt x="158" y="44"/>
                  <a:pt x="158" y="44"/>
                </a:cubicBezTo>
                <a:cubicBezTo>
                  <a:pt x="158" y="41"/>
                  <a:pt x="155" y="38"/>
                  <a:pt x="152" y="38"/>
                </a:cubicBezTo>
                <a:lnTo>
                  <a:pt x="142" y="38"/>
                </a:lnTo>
                <a:close/>
                <a:moveTo>
                  <a:pt x="27" y="62"/>
                </a:moveTo>
                <a:cubicBezTo>
                  <a:pt x="67" y="55"/>
                  <a:pt x="104" y="41"/>
                  <a:pt x="137" y="21"/>
                </a:cubicBezTo>
                <a:cubicBezTo>
                  <a:pt x="140" y="27"/>
                  <a:pt x="140" y="27"/>
                  <a:pt x="140" y="27"/>
                </a:cubicBezTo>
                <a:cubicBezTo>
                  <a:pt x="152" y="8"/>
                  <a:pt x="152" y="8"/>
                  <a:pt x="152" y="8"/>
                </a:cubicBezTo>
                <a:cubicBezTo>
                  <a:pt x="130" y="7"/>
                  <a:pt x="130" y="7"/>
                  <a:pt x="130" y="7"/>
                </a:cubicBezTo>
                <a:cubicBezTo>
                  <a:pt x="133" y="14"/>
                  <a:pt x="133" y="14"/>
                  <a:pt x="133" y="14"/>
                </a:cubicBezTo>
                <a:cubicBezTo>
                  <a:pt x="101" y="33"/>
                  <a:pt x="65" y="47"/>
                  <a:pt x="26" y="54"/>
                </a:cubicBezTo>
                <a:lnTo>
                  <a:pt x="27" y="62"/>
                </a:lnTo>
                <a:close/>
                <a:moveTo>
                  <a:pt x="185" y="144"/>
                </a:moveTo>
                <a:cubicBezTo>
                  <a:pt x="166" y="133"/>
                  <a:pt x="166" y="133"/>
                  <a:pt x="166" y="133"/>
                </a:cubicBezTo>
                <a:cubicBezTo>
                  <a:pt x="166" y="140"/>
                  <a:pt x="166" y="140"/>
                  <a:pt x="166" y="140"/>
                </a:cubicBezTo>
                <a:cubicBezTo>
                  <a:pt x="15" y="140"/>
                  <a:pt x="15" y="140"/>
                  <a:pt x="15" y="140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0"/>
                  <a:pt x="7" y="140"/>
                  <a:pt x="7" y="140"/>
                </a:cubicBezTo>
                <a:cubicBezTo>
                  <a:pt x="7" y="144"/>
                  <a:pt x="7" y="144"/>
                  <a:pt x="7" y="144"/>
                </a:cubicBezTo>
                <a:cubicBezTo>
                  <a:pt x="7" y="148"/>
                  <a:pt x="7" y="148"/>
                  <a:pt x="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155"/>
                  <a:pt x="166" y="155"/>
                  <a:pt x="166" y="155"/>
                </a:cubicBezTo>
                <a:lnTo>
                  <a:pt x="185" y="1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10148887" y="3114675"/>
            <a:ext cx="698500" cy="628650"/>
          </a:xfrm>
          <a:custGeom>
            <a:avLst/>
            <a:gdLst/>
            <a:ahLst/>
            <a:cxnLst/>
            <a:rect l="l" t="t" r="r" b="b"/>
            <a:pathLst>
              <a:path w="166" h="149" extrusionOk="0">
                <a:moveTo>
                  <a:pt x="113" y="20"/>
                </a:moveTo>
                <a:cubicBezTo>
                  <a:pt x="103" y="20"/>
                  <a:pt x="103" y="20"/>
                  <a:pt x="103" y="20"/>
                </a:cubicBezTo>
                <a:cubicBezTo>
                  <a:pt x="102" y="14"/>
                  <a:pt x="98" y="10"/>
                  <a:pt x="92" y="10"/>
                </a:cubicBezTo>
                <a:cubicBezTo>
                  <a:pt x="74" y="10"/>
                  <a:pt x="74" y="10"/>
                  <a:pt x="74" y="10"/>
                </a:cubicBezTo>
                <a:cubicBezTo>
                  <a:pt x="68" y="10"/>
                  <a:pt x="64" y="14"/>
                  <a:pt x="6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4" y="9"/>
                  <a:pt x="62" y="0"/>
                  <a:pt x="71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104" y="0"/>
                  <a:pt x="112" y="9"/>
                  <a:pt x="113" y="20"/>
                </a:cubicBezTo>
                <a:close/>
                <a:moveTo>
                  <a:pt x="25" y="83"/>
                </a:moveTo>
                <a:cubicBezTo>
                  <a:pt x="67" y="83"/>
                  <a:pt x="67" y="83"/>
                  <a:pt x="67" y="83"/>
                </a:cubicBezTo>
                <a:cubicBezTo>
                  <a:pt x="67" y="77"/>
                  <a:pt x="67" y="77"/>
                  <a:pt x="67" y="77"/>
                </a:cubicBezTo>
                <a:cubicBezTo>
                  <a:pt x="67" y="73"/>
                  <a:pt x="71" y="69"/>
                  <a:pt x="75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5" y="69"/>
                  <a:pt x="99" y="73"/>
                  <a:pt x="99" y="77"/>
                </a:cubicBezTo>
                <a:cubicBezTo>
                  <a:pt x="99" y="83"/>
                  <a:pt x="99" y="83"/>
                  <a:pt x="99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53" y="83"/>
                  <a:pt x="164" y="73"/>
                  <a:pt x="166" y="59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6" y="34"/>
                  <a:pt x="157" y="24"/>
                  <a:pt x="146" y="24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4" y="24"/>
                  <a:pt x="114" y="24"/>
                  <a:pt x="114" y="24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9" y="24"/>
                  <a:pt x="0" y="34"/>
                  <a:pt x="0" y="47"/>
                </a:cubicBezTo>
                <a:cubicBezTo>
                  <a:pt x="0" y="59"/>
                  <a:pt x="0" y="59"/>
                  <a:pt x="0" y="59"/>
                </a:cubicBezTo>
                <a:cubicBezTo>
                  <a:pt x="2" y="73"/>
                  <a:pt x="13" y="83"/>
                  <a:pt x="25" y="83"/>
                </a:cubicBezTo>
                <a:close/>
                <a:moveTo>
                  <a:pt x="141" y="90"/>
                </a:moveTo>
                <a:cubicBezTo>
                  <a:pt x="99" y="90"/>
                  <a:pt x="99" y="90"/>
                  <a:pt x="99" y="90"/>
                </a:cubicBezTo>
                <a:cubicBezTo>
                  <a:pt x="99" y="96"/>
                  <a:pt x="99" y="96"/>
                  <a:pt x="99" y="96"/>
                </a:cubicBezTo>
                <a:cubicBezTo>
                  <a:pt x="99" y="100"/>
                  <a:pt x="95" y="104"/>
                  <a:pt x="91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1" y="104"/>
                  <a:pt x="67" y="100"/>
                  <a:pt x="67" y="96"/>
                </a:cubicBezTo>
                <a:cubicBezTo>
                  <a:pt x="67" y="90"/>
                  <a:pt x="67" y="90"/>
                  <a:pt x="67" y="90"/>
                </a:cubicBezTo>
                <a:cubicBezTo>
                  <a:pt x="25" y="90"/>
                  <a:pt x="25" y="90"/>
                  <a:pt x="25" y="90"/>
                </a:cubicBezTo>
                <a:cubicBezTo>
                  <a:pt x="15" y="90"/>
                  <a:pt x="6" y="84"/>
                  <a:pt x="0" y="75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39"/>
                  <a:pt x="9" y="149"/>
                  <a:pt x="20" y="149"/>
                </a:cubicBezTo>
                <a:cubicBezTo>
                  <a:pt x="26" y="149"/>
                  <a:pt x="26" y="149"/>
                  <a:pt x="26" y="149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33" y="149"/>
                  <a:pt x="133" y="149"/>
                  <a:pt x="133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57" y="149"/>
                  <a:pt x="166" y="139"/>
                  <a:pt x="166" y="127"/>
                </a:cubicBezTo>
                <a:cubicBezTo>
                  <a:pt x="166" y="75"/>
                  <a:pt x="166" y="75"/>
                  <a:pt x="166" y="75"/>
                </a:cubicBezTo>
                <a:cubicBezTo>
                  <a:pt x="160" y="84"/>
                  <a:pt x="151" y="90"/>
                  <a:pt x="141" y="90"/>
                </a:cubicBezTo>
                <a:close/>
                <a:moveTo>
                  <a:pt x="91" y="75"/>
                </a:moveTo>
                <a:cubicBezTo>
                  <a:pt x="75" y="75"/>
                  <a:pt x="75" y="75"/>
                  <a:pt x="75" y="75"/>
                </a:cubicBezTo>
                <a:cubicBezTo>
                  <a:pt x="74" y="75"/>
                  <a:pt x="73" y="76"/>
                  <a:pt x="73" y="78"/>
                </a:cubicBezTo>
                <a:cubicBezTo>
                  <a:pt x="73" y="82"/>
                  <a:pt x="73" y="82"/>
                  <a:pt x="73" y="82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9"/>
                  <a:pt x="73" y="89"/>
                  <a:pt x="73" y="89"/>
                </a:cubicBezTo>
                <a:cubicBezTo>
                  <a:pt x="73" y="91"/>
                  <a:pt x="73" y="91"/>
                  <a:pt x="73" y="91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97"/>
                  <a:pt x="74" y="98"/>
                  <a:pt x="75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92" y="98"/>
                  <a:pt x="93" y="97"/>
                  <a:pt x="93" y="95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89"/>
                  <a:pt x="93" y="89"/>
                  <a:pt x="93" y="89"/>
                </a:cubicBezTo>
                <a:cubicBezTo>
                  <a:pt x="93" y="84"/>
                  <a:pt x="93" y="84"/>
                  <a:pt x="93" y="84"/>
                </a:cubicBezTo>
                <a:cubicBezTo>
                  <a:pt x="93" y="82"/>
                  <a:pt x="93" y="82"/>
                  <a:pt x="93" y="82"/>
                </a:cubicBezTo>
                <a:cubicBezTo>
                  <a:pt x="93" y="78"/>
                  <a:pt x="93" y="78"/>
                  <a:pt x="93" y="78"/>
                </a:cubicBezTo>
                <a:cubicBezTo>
                  <a:pt x="93" y="76"/>
                  <a:pt x="92" y="75"/>
                  <a:pt x="91" y="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5"/>
          <p:cNvSpPr/>
          <p:nvPr/>
        </p:nvSpPr>
        <p:spPr>
          <a:xfrm>
            <a:off x="1458912" y="3051175"/>
            <a:ext cx="517525" cy="755650"/>
          </a:xfrm>
          <a:custGeom>
            <a:avLst/>
            <a:gdLst/>
            <a:ahLst/>
            <a:cxnLst/>
            <a:rect l="l" t="t" r="r" b="b"/>
            <a:pathLst>
              <a:path w="123" h="179" extrusionOk="0">
                <a:moveTo>
                  <a:pt x="123" y="119"/>
                </a:moveTo>
                <a:cubicBezTo>
                  <a:pt x="123" y="101"/>
                  <a:pt x="108" y="86"/>
                  <a:pt x="80" y="79"/>
                </a:cubicBezTo>
                <a:cubicBezTo>
                  <a:pt x="77" y="78"/>
                  <a:pt x="61" y="74"/>
                  <a:pt x="58" y="73"/>
                </a:cubicBezTo>
                <a:cubicBezTo>
                  <a:pt x="36" y="68"/>
                  <a:pt x="29" y="64"/>
                  <a:pt x="29" y="59"/>
                </a:cubicBezTo>
                <a:cubicBezTo>
                  <a:pt x="29" y="52"/>
                  <a:pt x="38" y="45"/>
                  <a:pt x="60" y="45"/>
                </a:cubicBezTo>
                <a:cubicBezTo>
                  <a:pt x="76" y="45"/>
                  <a:pt x="92" y="57"/>
                  <a:pt x="92" y="57"/>
                </a:cubicBezTo>
                <a:cubicBezTo>
                  <a:pt x="98" y="61"/>
                  <a:pt x="102" y="61"/>
                  <a:pt x="107" y="56"/>
                </a:cubicBezTo>
                <a:cubicBezTo>
                  <a:pt x="107" y="56"/>
                  <a:pt x="113" y="50"/>
                  <a:pt x="113" y="45"/>
                </a:cubicBezTo>
                <a:cubicBezTo>
                  <a:pt x="113" y="37"/>
                  <a:pt x="94" y="25"/>
                  <a:pt x="74" y="21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3"/>
                  <a:pt x="71" y="0"/>
                  <a:pt x="66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20"/>
                  <a:pt x="49" y="20"/>
                  <a:pt x="49" y="20"/>
                </a:cubicBezTo>
                <a:cubicBezTo>
                  <a:pt x="17" y="23"/>
                  <a:pt x="0" y="40"/>
                  <a:pt x="0" y="59"/>
                </a:cubicBezTo>
                <a:cubicBezTo>
                  <a:pt x="0" y="82"/>
                  <a:pt x="22" y="91"/>
                  <a:pt x="46" y="98"/>
                </a:cubicBezTo>
                <a:cubicBezTo>
                  <a:pt x="50" y="99"/>
                  <a:pt x="69" y="103"/>
                  <a:pt x="72" y="104"/>
                </a:cubicBezTo>
                <a:cubicBezTo>
                  <a:pt x="90" y="108"/>
                  <a:pt x="93" y="115"/>
                  <a:pt x="93" y="119"/>
                </a:cubicBezTo>
                <a:cubicBezTo>
                  <a:pt x="93" y="127"/>
                  <a:pt x="85" y="134"/>
                  <a:pt x="63" y="134"/>
                </a:cubicBezTo>
                <a:cubicBezTo>
                  <a:pt x="47" y="134"/>
                  <a:pt x="25" y="121"/>
                  <a:pt x="25" y="121"/>
                </a:cubicBezTo>
                <a:cubicBezTo>
                  <a:pt x="20" y="117"/>
                  <a:pt x="14" y="118"/>
                  <a:pt x="9" y="124"/>
                </a:cubicBezTo>
                <a:cubicBezTo>
                  <a:pt x="9" y="124"/>
                  <a:pt x="5" y="129"/>
                  <a:pt x="5" y="134"/>
                </a:cubicBezTo>
                <a:cubicBezTo>
                  <a:pt x="5" y="143"/>
                  <a:pt x="27" y="154"/>
                  <a:pt x="49" y="158"/>
                </a:cubicBezTo>
                <a:cubicBezTo>
                  <a:pt x="49" y="172"/>
                  <a:pt x="49" y="172"/>
                  <a:pt x="49" y="172"/>
                </a:cubicBezTo>
                <a:cubicBezTo>
                  <a:pt x="49" y="176"/>
                  <a:pt x="52" y="179"/>
                  <a:pt x="57" y="179"/>
                </a:cubicBezTo>
                <a:cubicBezTo>
                  <a:pt x="66" y="179"/>
                  <a:pt x="66" y="179"/>
                  <a:pt x="66" y="179"/>
                </a:cubicBezTo>
                <a:cubicBezTo>
                  <a:pt x="71" y="179"/>
                  <a:pt x="74" y="176"/>
                  <a:pt x="74" y="172"/>
                </a:cubicBezTo>
                <a:cubicBezTo>
                  <a:pt x="74" y="159"/>
                  <a:pt x="74" y="159"/>
                  <a:pt x="74" y="159"/>
                </a:cubicBezTo>
                <a:cubicBezTo>
                  <a:pt x="108" y="155"/>
                  <a:pt x="123" y="138"/>
                  <a:pt x="123" y="1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8348662" y="3059112"/>
            <a:ext cx="741362" cy="742950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100" y="172"/>
                </a:moveTo>
                <a:cubicBezTo>
                  <a:pt x="104" y="150"/>
                  <a:pt x="104" y="150"/>
                  <a:pt x="104" y="150"/>
                </a:cubicBezTo>
                <a:cubicBezTo>
                  <a:pt x="110" y="149"/>
                  <a:pt x="116" y="146"/>
                  <a:pt x="121" y="143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40" y="158"/>
                  <a:pt x="142" y="157"/>
                  <a:pt x="144" y="156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58" y="142"/>
                  <a:pt x="158" y="140"/>
                  <a:pt x="157" y="139"/>
                </a:cubicBezTo>
                <a:cubicBezTo>
                  <a:pt x="144" y="121"/>
                  <a:pt x="144" y="121"/>
                  <a:pt x="144" y="121"/>
                </a:cubicBezTo>
                <a:cubicBezTo>
                  <a:pt x="147" y="115"/>
                  <a:pt x="149" y="110"/>
                  <a:pt x="151" y="104"/>
                </a:cubicBezTo>
                <a:cubicBezTo>
                  <a:pt x="172" y="100"/>
                  <a:pt x="172" y="100"/>
                  <a:pt x="172" y="100"/>
                </a:cubicBezTo>
                <a:cubicBezTo>
                  <a:pt x="174" y="100"/>
                  <a:pt x="176" y="98"/>
                  <a:pt x="176" y="97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76" y="77"/>
                  <a:pt x="174" y="75"/>
                  <a:pt x="172" y="75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9" y="65"/>
                  <a:pt x="147" y="60"/>
                  <a:pt x="144" y="55"/>
                </a:cubicBezTo>
                <a:cubicBezTo>
                  <a:pt x="157" y="37"/>
                  <a:pt x="157" y="37"/>
                  <a:pt x="157" y="37"/>
                </a:cubicBezTo>
                <a:cubicBezTo>
                  <a:pt x="158" y="35"/>
                  <a:pt x="158" y="33"/>
                  <a:pt x="156" y="32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2" y="18"/>
                  <a:pt x="140" y="18"/>
                  <a:pt x="139" y="19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16" y="29"/>
                  <a:pt x="110" y="26"/>
                  <a:pt x="104" y="25"/>
                </a:cubicBezTo>
                <a:cubicBezTo>
                  <a:pt x="100" y="3"/>
                  <a:pt x="100" y="3"/>
                  <a:pt x="100" y="3"/>
                </a:cubicBezTo>
                <a:cubicBezTo>
                  <a:pt x="100" y="1"/>
                  <a:pt x="99" y="0"/>
                  <a:pt x="97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7" y="0"/>
                  <a:pt x="75" y="1"/>
                  <a:pt x="75" y="3"/>
                </a:cubicBezTo>
                <a:cubicBezTo>
                  <a:pt x="72" y="25"/>
                  <a:pt x="72" y="25"/>
                  <a:pt x="72" y="25"/>
                </a:cubicBezTo>
                <a:cubicBezTo>
                  <a:pt x="66" y="26"/>
                  <a:pt x="60" y="29"/>
                  <a:pt x="55" y="32"/>
                </a:cubicBezTo>
                <a:cubicBezTo>
                  <a:pt x="37" y="19"/>
                  <a:pt x="37" y="19"/>
                  <a:pt x="37" y="19"/>
                </a:cubicBezTo>
                <a:cubicBezTo>
                  <a:pt x="35" y="18"/>
                  <a:pt x="33" y="18"/>
                  <a:pt x="32" y="19"/>
                </a:cubicBezTo>
                <a:cubicBezTo>
                  <a:pt x="19" y="32"/>
                  <a:pt x="19" y="32"/>
                  <a:pt x="19" y="32"/>
                </a:cubicBezTo>
                <a:cubicBezTo>
                  <a:pt x="18" y="33"/>
                  <a:pt x="18" y="35"/>
                  <a:pt x="19" y="37"/>
                </a:cubicBezTo>
                <a:cubicBezTo>
                  <a:pt x="32" y="55"/>
                  <a:pt x="32" y="55"/>
                  <a:pt x="32" y="55"/>
                </a:cubicBezTo>
                <a:cubicBezTo>
                  <a:pt x="29" y="60"/>
                  <a:pt x="27" y="65"/>
                  <a:pt x="25" y="72"/>
                </a:cubicBezTo>
                <a:cubicBezTo>
                  <a:pt x="3" y="75"/>
                  <a:pt x="3" y="75"/>
                  <a:pt x="3" y="75"/>
                </a:cubicBezTo>
                <a:cubicBezTo>
                  <a:pt x="1" y="75"/>
                  <a:pt x="0" y="77"/>
                  <a:pt x="0" y="79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8"/>
                  <a:pt x="1" y="100"/>
                  <a:pt x="3" y="100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7" y="110"/>
                  <a:pt x="29" y="115"/>
                  <a:pt x="32" y="121"/>
                </a:cubicBezTo>
                <a:cubicBezTo>
                  <a:pt x="19" y="139"/>
                  <a:pt x="19" y="139"/>
                  <a:pt x="19" y="139"/>
                </a:cubicBezTo>
                <a:cubicBezTo>
                  <a:pt x="18" y="140"/>
                  <a:pt x="18" y="142"/>
                  <a:pt x="19" y="143"/>
                </a:cubicBezTo>
                <a:cubicBezTo>
                  <a:pt x="32" y="156"/>
                  <a:pt x="32" y="156"/>
                  <a:pt x="32" y="156"/>
                </a:cubicBezTo>
                <a:cubicBezTo>
                  <a:pt x="33" y="157"/>
                  <a:pt x="35" y="158"/>
                  <a:pt x="37" y="157"/>
                </a:cubicBezTo>
                <a:cubicBezTo>
                  <a:pt x="55" y="143"/>
                  <a:pt x="55" y="143"/>
                  <a:pt x="55" y="143"/>
                </a:cubicBezTo>
                <a:cubicBezTo>
                  <a:pt x="60" y="146"/>
                  <a:pt x="66" y="149"/>
                  <a:pt x="72" y="150"/>
                </a:cubicBezTo>
                <a:cubicBezTo>
                  <a:pt x="75" y="172"/>
                  <a:pt x="75" y="172"/>
                  <a:pt x="75" y="172"/>
                </a:cubicBezTo>
                <a:cubicBezTo>
                  <a:pt x="75" y="174"/>
                  <a:pt x="77" y="176"/>
                  <a:pt x="79" y="176"/>
                </a:cubicBezTo>
                <a:cubicBezTo>
                  <a:pt x="97" y="176"/>
                  <a:pt x="97" y="176"/>
                  <a:pt x="97" y="176"/>
                </a:cubicBezTo>
                <a:cubicBezTo>
                  <a:pt x="99" y="176"/>
                  <a:pt x="100" y="174"/>
                  <a:pt x="100" y="172"/>
                </a:cubicBezTo>
                <a:close/>
                <a:moveTo>
                  <a:pt x="55" y="88"/>
                </a:moveTo>
                <a:cubicBezTo>
                  <a:pt x="55" y="70"/>
                  <a:pt x="70" y="55"/>
                  <a:pt x="88" y="55"/>
                </a:cubicBezTo>
                <a:cubicBezTo>
                  <a:pt x="106" y="55"/>
                  <a:pt x="120" y="70"/>
                  <a:pt x="120" y="88"/>
                </a:cubicBezTo>
                <a:cubicBezTo>
                  <a:pt x="120" y="106"/>
                  <a:pt x="106" y="120"/>
                  <a:pt x="88" y="120"/>
                </a:cubicBezTo>
                <a:cubicBezTo>
                  <a:pt x="70" y="120"/>
                  <a:pt x="55" y="106"/>
                  <a:pt x="55" y="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5"/>
          <p:cNvSpPr/>
          <p:nvPr/>
        </p:nvSpPr>
        <p:spPr>
          <a:xfrm>
            <a:off x="7745412" y="2455862"/>
            <a:ext cx="1947862" cy="974725"/>
          </a:xfrm>
          <a:custGeom>
            <a:avLst/>
            <a:gdLst/>
            <a:ahLst/>
            <a:cxnLst/>
            <a:rect l="l" t="t" r="r" b="b"/>
            <a:pathLst>
              <a:path w="462" h="231" extrusionOk="0">
                <a:moveTo>
                  <a:pt x="231" y="46"/>
                </a:moveTo>
                <a:cubicBezTo>
                  <a:pt x="129" y="46"/>
                  <a:pt x="47" y="129"/>
                  <a:pt x="47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03"/>
                  <a:pt x="104" y="0"/>
                  <a:pt x="231" y="0"/>
                </a:cubicBezTo>
                <a:cubicBezTo>
                  <a:pt x="359" y="0"/>
                  <a:pt x="462" y="103"/>
                  <a:pt x="462" y="231"/>
                </a:cubicBezTo>
                <a:cubicBezTo>
                  <a:pt x="416" y="231"/>
                  <a:pt x="416" y="231"/>
                  <a:pt x="416" y="231"/>
                </a:cubicBezTo>
                <a:cubicBezTo>
                  <a:pt x="416" y="129"/>
                  <a:pt x="333" y="46"/>
                  <a:pt x="231" y="46"/>
                </a:cubicBezTo>
                <a:close/>
              </a:path>
            </a:pathLst>
          </a:custGeom>
          <a:solidFill>
            <a:srgbClr val="F7E9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5997575" y="3430587"/>
            <a:ext cx="1946275" cy="974725"/>
          </a:xfrm>
          <a:custGeom>
            <a:avLst/>
            <a:gdLst/>
            <a:ahLst/>
            <a:cxnLst/>
            <a:rect l="l" t="t" r="r" b="b"/>
            <a:pathLst>
              <a:path w="462" h="231" extrusionOk="0">
                <a:moveTo>
                  <a:pt x="231" y="231"/>
                </a:moveTo>
                <a:cubicBezTo>
                  <a:pt x="103" y="231"/>
                  <a:pt x="0" y="127"/>
                  <a:pt x="0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101"/>
                  <a:pt x="129" y="184"/>
                  <a:pt x="231" y="184"/>
                </a:cubicBezTo>
                <a:cubicBezTo>
                  <a:pt x="332" y="184"/>
                  <a:pt x="415" y="101"/>
                  <a:pt x="415" y="0"/>
                </a:cubicBezTo>
                <a:cubicBezTo>
                  <a:pt x="462" y="0"/>
                  <a:pt x="462" y="0"/>
                  <a:pt x="462" y="0"/>
                </a:cubicBezTo>
                <a:cubicBezTo>
                  <a:pt x="462" y="127"/>
                  <a:pt x="358" y="231"/>
                  <a:pt x="231" y="231"/>
                </a:cubicBezTo>
                <a:close/>
              </a:path>
            </a:pathLst>
          </a:custGeom>
          <a:solidFill>
            <a:srgbClr val="F2E1E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9499600" y="3430587"/>
            <a:ext cx="1946275" cy="974725"/>
          </a:xfrm>
          <a:custGeom>
            <a:avLst/>
            <a:gdLst/>
            <a:ahLst/>
            <a:cxnLst/>
            <a:rect l="l" t="t" r="r" b="b"/>
            <a:pathLst>
              <a:path w="462" h="231" extrusionOk="0">
                <a:moveTo>
                  <a:pt x="231" y="231"/>
                </a:moveTo>
                <a:cubicBezTo>
                  <a:pt x="103" y="231"/>
                  <a:pt x="0" y="127"/>
                  <a:pt x="0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101"/>
                  <a:pt x="129" y="184"/>
                  <a:pt x="231" y="184"/>
                </a:cubicBezTo>
                <a:cubicBezTo>
                  <a:pt x="332" y="184"/>
                  <a:pt x="415" y="101"/>
                  <a:pt x="415" y="0"/>
                </a:cubicBezTo>
                <a:cubicBezTo>
                  <a:pt x="462" y="0"/>
                  <a:pt x="462" y="0"/>
                  <a:pt x="462" y="0"/>
                </a:cubicBezTo>
                <a:cubicBezTo>
                  <a:pt x="462" y="127"/>
                  <a:pt x="358" y="231"/>
                  <a:pt x="231" y="231"/>
                </a:cubicBezTo>
                <a:close/>
              </a:path>
            </a:pathLst>
          </a:custGeom>
          <a:solidFill>
            <a:srgbClr val="FFF0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4243387" y="2455862"/>
            <a:ext cx="1947862" cy="974725"/>
          </a:xfrm>
          <a:custGeom>
            <a:avLst/>
            <a:gdLst/>
            <a:ahLst/>
            <a:cxnLst/>
            <a:rect l="l" t="t" r="r" b="b"/>
            <a:pathLst>
              <a:path w="462" h="231" extrusionOk="0">
                <a:moveTo>
                  <a:pt x="231" y="46"/>
                </a:moveTo>
                <a:cubicBezTo>
                  <a:pt x="130" y="46"/>
                  <a:pt x="47" y="129"/>
                  <a:pt x="47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03"/>
                  <a:pt x="104" y="0"/>
                  <a:pt x="231" y="0"/>
                </a:cubicBezTo>
                <a:cubicBezTo>
                  <a:pt x="359" y="0"/>
                  <a:pt x="462" y="103"/>
                  <a:pt x="462" y="231"/>
                </a:cubicBezTo>
                <a:cubicBezTo>
                  <a:pt x="416" y="231"/>
                  <a:pt x="416" y="231"/>
                  <a:pt x="416" y="231"/>
                </a:cubicBezTo>
                <a:cubicBezTo>
                  <a:pt x="416" y="129"/>
                  <a:pt x="333" y="46"/>
                  <a:pt x="231" y="46"/>
                </a:cubicBezTo>
                <a:close/>
              </a:path>
            </a:pathLst>
          </a:custGeom>
          <a:solidFill>
            <a:srgbClr val="DFF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2495550" y="3430587"/>
            <a:ext cx="1946275" cy="974725"/>
          </a:xfrm>
          <a:custGeom>
            <a:avLst/>
            <a:gdLst/>
            <a:ahLst/>
            <a:cxnLst/>
            <a:rect l="l" t="t" r="r" b="b"/>
            <a:pathLst>
              <a:path w="462" h="231" extrusionOk="0">
                <a:moveTo>
                  <a:pt x="231" y="231"/>
                </a:moveTo>
                <a:cubicBezTo>
                  <a:pt x="103" y="231"/>
                  <a:pt x="0" y="127"/>
                  <a:pt x="0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101"/>
                  <a:pt x="129" y="184"/>
                  <a:pt x="231" y="184"/>
                </a:cubicBezTo>
                <a:cubicBezTo>
                  <a:pt x="333" y="184"/>
                  <a:pt x="415" y="101"/>
                  <a:pt x="415" y="0"/>
                </a:cubicBezTo>
                <a:cubicBezTo>
                  <a:pt x="462" y="0"/>
                  <a:pt x="462" y="0"/>
                  <a:pt x="462" y="0"/>
                </a:cubicBezTo>
                <a:cubicBezTo>
                  <a:pt x="462" y="127"/>
                  <a:pt x="358" y="231"/>
                  <a:pt x="231" y="231"/>
                </a:cubicBezTo>
                <a:close/>
              </a:path>
            </a:pathLst>
          </a:custGeom>
          <a:solidFill>
            <a:srgbClr val="DFED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742950" y="2455862"/>
            <a:ext cx="1946275" cy="974725"/>
          </a:xfrm>
          <a:custGeom>
            <a:avLst/>
            <a:gdLst/>
            <a:ahLst/>
            <a:cxnLst/>
            <a:rect l="l" t="t" r="r" b="b"/>
            <a:pathLst>
              <a:path w="462" h="231" extrusionOk="0">
                <a:moveTo>
                  <a:pt x="231" y="46"/>
                </a:moveTo>
                <a:cubicBezTo>
                  <a:pt x="130" y="46"/>
                  <a:pt x="47" y="129"/>
                  <a:pt x="47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03"/>
                  <a:pt x="104" y="0"/>
                  <a:pt x="231" y="0"/>
                </a:cubicBezTo>
                <a:cubicBezTo>
                  <a:pt x="359" y="0"/>
                  <a:pt x="462" y="103"/>
                  <a:pt x="462" y="231"/>
                </a:cubicBezTo>
                <a:cubicBezTo>
                  <a:pt x="416" y="231"/>
                  <a:pt x="416" y="231"/>
                  <a:pt x="416" y="231"/>
                </a:cubicBezTo>
                <a:cubicBezTo>
                  <a:pt x="416" y="129"/>
                  <a:pt x="333" y="46"/>
                  <a:pt x="231" y="46"/>
                </a:cubicBezTo>
                <a:close/>
              </a:path>
            </a:pathLst>
          </a:custGeom>
          <a:solidFill>
            <a:srgbClr val="D3E4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7745412" y="3430587"/>
            <a:ext cx="1947862" cy="974725"/>
          </a:xfrm>
          <a:custGeom>
            <a:avLst/>
            <a:gdLst/>
            <a:ahLst/>
            <a:cxnLst/>
            <a:rect l="l" t="t" r="r" b="b"/>
            <a:pathLst>
              <a:path w="462" h="231" extrusionOk="0">
                <a:moveTo>
                  <a:pt x="231" y="231"/>
                </a:moveTo>
                <a:cubicBezTo>
                  <a:pt x="104" y="231"/>
                  <a:pt x="0" y="127"/>
                  <a:pt x="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101"/>
                  <a:pt x="129" y="184"/>
                  <a:pt x="231" y="184"/>
                </a:cubicBezTo>
                <a:cubicBezTo>
                  <a:pt x="333" y="184"/>
                  <a:pt x="416" y="101"/>
                  <a:pt x="416" y="0"/>
                </a:cubicBezTo>
                <a:cubicBezTo>
                  <a:pt x="462" y="0"/>
                  <a:pt x="462" y="0"/>
                  <a:pt x="462" y="0"/>
                </a:cubicBezTo>
                <a:cubicBezTo>
                  <a:pt x="462" y="127"/>
                  <a:pt x="359" y="231"/>
                  <a:pt x="231" y="231"/>
                </a:cubicBezTo>
                <a:close/>
              </a:path>
            </a:pathLst>
          </a:custGeom>
          <a:solidFill>
            <a:srgbClr val="E24E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5"/>
          <p:cNvSpPr/>
          <p:nvPr/>
        </p:nvSpPr>
        <p:spPr>
          <a:xfrm>
            <a:off x="5997575" y="2455862"/>
            <a:ext cx="1946275" cy="974725"/>
          </a:xfrm>
          <a:custGeom>
            <a:avLst/>
            <a:gdLst/>
            <a:ahLst/>
            <a:cxnLst/>
            <a:rect l="l" t="t" r="r" b="b"/>
            <a:pathLst>
              <a:path w="462" h="231" extrusionOk="0">
                <a:moveTo>
                  <a:pt x="231" y="46"/>
                </a:moveTo>
                <a:cubicBezTo>
                  <a:pt x="129" y="46"/>
                  <a:pt x="46" y="129"/>
                  <a:pt x="46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03"/>
                  <a:pt x="103" y="0"/>
                  <a:pt x="231" y="0"/>
                </a:cubicBezTo>
                <a:cubicBezTo>
                  <a:pt x="358" y="0"/>
                  <a:pt x="462" y="103"/>
                  <a:pt x="462" y="231"/>
                </a:cubicBezTo>
                <a:cubicBezTo>
                  <a:pt x="415" y="231"/>
                  <a:pt x="415" y="231"/>
                  <a:pt x="415" y="231"/>
                </a:cubicBezTo>
                <a:cubicBezTo>
                  <a:pt x="415" y="129"/>
                  <a:pt x="332" y="46"/>
                  <a:pt x="231" y="46"/>
                </a:cubicBezTo>
                <a:close/>
              </a:path>
            </a:pathLst>
          </a:custGeom>
          <a:solidFill>
            <a:srgbClr val="8C13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5"/>
          <p:cNvSpPr/>
          <p:nvPr/>
        </p:nvSpPr>
        <p:spPr>
          <a:xfrm>
            <a:off x="9499600" y="2455862"/>
            <a:ext cx="1946275" cy="974725"/>
          </a:xfrm>
          <a:custGeom>
            <a:avLst/>
            <a:gdLst/>
            <a:ahLst/>
            <a:cxnLst/>
            <a:rect l="l" t="t" r="r" b="b"/>
            <a:pathLst>
              <a:path w="462" h="231" extrusionOk="0">
                <a:moveTo>
                  <a:pt x="231" y="46"/>
                </a:moveTo>
                <a:cubicBezTo>
                  <a:pt x="129" y="46"/>
                  <a:pt x="46" y="129"/>
                  <a:pt x="46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03"/>
                  <a:pt x="103" y="0"/>
                  <a:pt x="231" y="0"/>
                </a:cubicBezTo>
                <a:cubicBezTo>
                  <a:pt x="358" y="0"/>
                  <a:pt x="462" y="103"/>
                  <a:pt x="462" y="231"/>
                </a:cubicBezTo>
                <a:cubicBezTo>
                  <a:pt x="415" y="231"/>
                  <a:pt x="415" y="231"/>
                  <a:pt x="415" y="231"/>
                </a:cubicBezTo>
                <a:cubicBezTo>
                  <a:pt x="415" y="129"/>
                  <a:pt x="332" y="46"/>
                  <a:pt x="231" y="46"/>
                </a:cubicBezTo>
                <a:close/>
              </a:path>
            </a:pathLst>
          </a:custGeom>
          <a:solidFill>
            <a:srgbClr val="FF94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5"/>
          <p:cNvSpPr/>
          <p:nvPr/>
        </p:nvSpPr>
        <p:spPr>
          <a:xfrm>
            <a:off x="4243387" y="3430587"/>
            <a:ext cx="1947862" cy="974725"/>
          </a:xfrm>
          <a:custGeom>
            <a:avLst/>
            <a:gdLst/>
            <a:ahLst/>
            <a:cxnLst/>
            <a:rect l="l" t="t" r="r" b="b"/>
            <a:pathLst>
              <a:path w="462" h="231" extrusionOk="0">
                <a:moveTo>
                  <a:pt x="231" y="231"/>
                </a:moveTo>
                <a:cubicBezTo>
                  <a:pt x="104" y="231"/>
                  <a:pt x="0" y="127"/>
                  <a:pt x="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101"/>
                  <a:pt x="130" y="184"/>
                  <a:pt x="231" y="184"/>
                </a:cubicBezTo>
                <a:cubicBezTo>
                  <a:pt x="333" y="184"/>
                  <a:pt x="416" y="101"/>
                  <a:pt x="416" y="0"/>
                </a:cubicBezTo>
                <a:cubicBezTo>
                  <a:pt x="462" y="0"/>
                  <a:pt x="462" y="0"/>
                  <a:pt x="462" y="0"/>
                </a:cubicBezTo>
                <a:cubicBezTo>
                  <a:pt x="462" y="127"/>
                  <a:pt x="359" y="231"/>
                  <a:pt x="231" y="231"/>
                </a:cubicBezTo>
                <a:close/>
              </a:path>
            </a:pathLst>
          </a:custGeom>
          <a:solidFill>
            <a:srgbClr val="69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2495550" y="2455862"/>
            <a:ext cx="1946275" cy="974725"/>
          </a:xfrm>
          <a:custGeom>
            <a:avLst/>
            <a:gdLst/>
            <a:ahLst/>
            <a:cxnLst/>
            <a:rect l="l" t="t" r="r" b="b"/>
            <a:pathLst>
              <a:path w="462" h="231" extrusionOk="0">
                <a:moveTo>
                  <a:pt x="231" y="46"/>
                </a:moveTo>
                <a:cubicBezTo>
                  <a:pt x="129" y="46"/>
                  <a:pt x="46" y="129"/>
                  <a:pt x="46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03"/>
                  <a:pt x="103" y="0"/>
                  <a:pt x="231" y="0"/>
                </a:cubicBezTo>
                <a:cubicBezTo>
                  <a:pt x="358" y="0"/>
                  <a:pt x="462" y="103"/>
                  <a:pt x="462" y="231"/>
                </a:cubicBezTo>
                <a:cubicBezTo>
                  <a:pt x="415" y="231"/>
                  <a:pt x="415" y="231"/>
                  <a:pt x="415" y="231"/>
                </a:cubicBezTo>
                <a:cubicBezTo>
                  <a:pt x="415" y="129"/>
                  <a:pt x="333" y="46"/>
                  <a:pt x="231" y="46"/>
                </a:cubicBezTo>
                <a:close/>
              </a:path>
            </a:pathLst>
          </a:custGeom>
          <a:solidFill>
            <a:srgbClr val="39B3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5"/>
          <p:cNvSpPr/>
          <p:nvPr/>
        </p:nvSpPr>
        <p:spPr>
          <a:xfrm>
            <a:off x="742950" y="3430587"/>
            <a:ext cx="1946275" cy="974725"/>
          </a:xfrm>
          <a:custGeom>
            <a:avLst/>
            <a:gdLst/>
            <a:ahLst/>
            <a:cxnLst/>
            <a:rect l="l" t="t" r="r" b="b"/>
            <a:pathLst>
              <a:path w="462" h="231" extrusionOk="0">
                <a:moveTo>
                  <a:pt x="231" y="231"/>
                </a:moveTo>
                <a:cubicBezTo>
                  <a:pt x="104" y="231"/>
                  <a:pt x="0" y="127"/>
                  <a:pt x="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101"/>
                  <a:pt x="130" y="184"/>
                  <a:pt x="231" y="184"/>
                </a:cubicBezTo>
                <a:cubicBezTo>
                  <a:pt x="333" y="184"/>
                  <a:pt x="416" y="101"/>
                  <a:pt x="416" y="0"/>
                </a:cubicBezTo>
                <a:cubicBezTo>
                  <a:pt x="462" y="0"/>
                  <a:pt x="462" y="0"/>
                  <a:pt x="462" y="0"/>
                </a:cubicBezTo>
                <a:cubicBezTo>
                  <a:pt x="462" y="127"/>
                  <a:pt x="359" y="231"/>
                  <a:pt x="231" y="231"/>
                </a:cubicBezTo>
                <a:close/>
              </a:path>
            </a:pathLst>
          </a:custGeom>
          <a:solidFill>
            <a:srgbClr val="0953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5"/>
          <p:cNvSpPr txBox="1"/>
          <p:nvPr/>
        </p:nvSpPr>
        <p:spPr>
          <a:xfrm>
            <a:off x="581592" y="1029753"/>
            <a:ext cx="13874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1991</a:t>
            </a:r>
            <a:endParaRPr dirty="0"/>
          </a:p>
        </p:txBody>
      </p:sp>
      <p:sp>
        <p:nvSpPr>
          <p:cNvPr id="187" name="Google Shape;187;p15"/>
          <p:cNvSpPr txBox="1"/>
          <p:nvPr/>
        </p:nvSpPr>
        <p:spPr>
          <a:xfrm>
            <a:off x="2187574" y="5192712"/>
            <a:ext cx="14001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2012</a:t>
            </a:r>
            <a:endParaRPr dirty="0"/>
          </a:p>
        </p:txBody>
      </p:sp>
      <p:sp>
        <p:nvSpPr>
          <p:cNvPr id="188" name="Google Shape;188;p15"/>
          <p:cNvSpPr txBox="1"/>
          <p:nvPr/>
        </p:nvSpPr>
        <p:spPr>
          <a:xfrm>
            <a:off x="6152982" y="994126"/>
            <a:ext cx="14128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2006</a:t>
            </a:r>
            <a:endParaRPr dirty="0"/>
          </a:p>
        </p:txBody>
      </p:sp>
      <p:sp>
        <p:nvSpPr>
          <p:cNvPr id="189" name="Google Shape;189;p15"/>
          <p:cNvSpPr txBox="1"/>
          <p:nvPr/>
        </p:nvSpPr>
        <p:spPr>
          <a:xfrm>
            <a:off x="4757342" y="5313626"/>
            <a:ext cx="14081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2015</a:t>
            </a:r>
            <a:endParaRPr dirty="0"/>
          </a:p>
        </p:txBody>
      </p:sp>
      <p:sp>
        <p:nvSpPr>
          <p:cNvPr id="190" name="Google Shape;190;p15"/>
          <p:cNvSpPr txBox="1"/>
          <p:nvPr/>
        </p:nvSpPr>
        <p:spPr>
          <a:xfrm>
            <a:off x="9042967" y="1031081"/>
            <a:ext cx="158908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2007</a:t>
            </a:r>
            <a:endParaRPr dirty="0"/>
          </a:p>
        </p:txBody>
      </p:sp>
      <p:sp>
        <p:nvSpPr>
          <p:cNvPr id="191" name="Google Shape;191;p15"/>
          <p:cNvSpPr txBox="1"/>
          <p:nvPr/>
        </p:nvSpPr>
        <p:spPr>
          <a:xfrm>
            <a:off x="10098881" y="5192712"/>
            <a:ext cx="1573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 dirty="0"/>
          </a:p>
        </p:txBody>
      </p:sp>
      <p:sp>
        <p:nvSpPr>
          <p:cNvPr id="192" name="Google Shape;192;p15"/>
          <p:cNvSpPr txBox="1"/>
          <p:nvPr/>
        </p:nvSpPr>
        <p:spPr>
          <a:xfrm>
            <a:off x="7473044" y="869950"/>
            <a:ext cx="13985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Código de </a:t>
            </a:r>
            <a:r>
              <a:rPr lang="en-US" sz="15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Infancia</a:t>
            </a:r>
            <a:r>
              <a:rPr lang="en-US" sz="15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5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Adolescencia</a:t>
            </a:r>
            <a:endParaRPr dirty="0"/>
          </a:p>
        </p:txBody>
      </p:sp>
      <p:sp>
        <p:nvSpPr>
          <p:cNvPr id="193" name="Google Shape;193;p15"/>
          <p:cNvSpPr txBox="1"/>
          <p:nvPr/>
        </p:nvSpPr>
        <p:spPr>
          <a:xfrm>
            <a:off x="10098881" y="1044971"/>
            <a:ext cx="14001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5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PESCC</a:t>
            </a: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SSAAJ</a:t>
            </a:r>
            <a:endParaRPr dirty="0"/>
          </a:p>
        </p:txBody>
      </p:sp>
      <p:sp>
        <p:nvSpPr>
          <p:cNvPr id="194" name="Google Shape;194;p15"/>
          <p:cNvSpPr txBox="1"/>
          <p:nvPr/>
        </p:nvSpPr>
        <p:spPr>
          <a:xfrm>
            <a:off x="150020" y="5171545"/>
            <a:ext cx="2089149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-Plan </a:t>
            </a:r>
            <a:r>
              <a:rPr lang="en-US" sz="15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Decenal</a:t>
            </a:r>
            <a:r>
              <a:rPr lang="en-US" sz="15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Salud</a:t>
            </a:r>
            <a:r>
              <a:rPr lang="en-US" sz="15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-PNSDSDR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5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5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onpes</a:t>
            </a:r>
            <a:r>
              <a:rPr lang="en-US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147</a:t>
            </a:r>
            <a:endParaRPr lang="en-US" sz="1500" b="0" i="0" u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endParaRPr dirty="0"/>
          </a:p>
        </p:txBody>
      </p:sp>
      <p:sp>
        <p:nvSpPr>
          <p:cNvPr id="195" name="Google Shape;195;p15"/>
          <p:cNvSpPr txBox="1"/>
          <p:nvPr/>
        </p:nvSpPr>
        <p:spPr>
          <a:xfrm>
            <a:off x="3442495" y="5341143"/>
            <a:ext cx="14001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ENPEA 2015-2025</a:t>
            </a:r>
            <a:endParaRPr dirty="0"/>
          </a:p>
        </p:txBody>
      </p:sp>
      <p:sp>
        <p:nvSpPr>
          <p:cNvPr id="196" name="Google Shape;196;p15"/>
          <p:cNvSpPr txBox="1"/>
          <p:nvPr/>
        </p:nvSpPr>
        <p:spPr>
          <a:xfrm>
            <a:off x="8415599" y="5195094"/>
            <a:ext cx="1905000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Conpes</a:t>
            </a:r>
            <a:r>
              <a:rPr lang="en-US" sz="15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3918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15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Estrategia</a:t>
            </a:r>
            <a:r>
              <a:rPr lang="en-US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ODS)</a:t>
            </a:r>
            <a:endParaRPr dirty="0"/>
          </a:p>
        </p:txBody>
      </p:sp>
      <p:sp>
        <p:nvSpPr>
          <p:cNvPr id="32" name="Google Shape;191;p15">
            <a:extLst>
              <a:ext uri="{FF2B5EF4-FFF2-40B4-BE49-F238E27FC236}">
                <a16:creationId xmlns:a16="http://schemas.microsoft.com/office/drawing/2014/main" id="{78B9269E-0606-C446-8D7D-0995C0DBAB67}"/>
              </a:ext>
            </a:extLst>
          </p:cNvPr>
          <p:cNvSpPr txBox="1"/>
          <p:nvPr/>
        </p:nvSpPr>
        <p:spPr>
          <a:xfrm>
            <a:off x="7335047" y="5337175"/>
            <a:ext cx="1573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2017</a:t>
            </a:r>
            <a:endParaRPr dirty="0"/>
          </a:p>
        </p:txBody>
      </p:sp>
      <p:sp>
        <p:nvSpPr>
          <p:cNvPr id="33" name="Google Shape;195;p15">
            <a:extLst>
              <a:ext uri="{FF2B5EF4-FFF2-40B4-BE49-F238E27FC236}">
                <a16:creationId xmlns:a16="http://schemas.microsoft.com/office/drawing/2014/main" id="{402B172C-CA96-2945-85C3-64C3A6649C2E}"/>
              </a:ext>
            </a:extLst>
          </p:cNvPr>
          <p:cNvSpPr txBox="1"/>
          <p:nvPr/>
        </p:nvSpPr>
        <p:spPr>
          <a:xfrm>
            <a:off x="6080126" y="5268382"/>
            <a:ext cx="14001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Resolución</a:t>
            </a:r>
            <a:r>
              <a:rPr lang="en-US" sz="15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1904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PCcD</a:t>
            </a:r>
            <a:endParaRPr dirty="0"/>
          </a:p>
        </p:txBody>
      </p:sp>
      <p:sp>
        <p:nvSpPr>
          <p:cNvPr id="34" name="Google Shape;167;p15"/>
          <p:cNvSpPr txBox="1"/>
          <p:nvPr/>
        </p:nvSpPr>
        <p:spPr>
          <a:xfrm>
            <a:off x="4467880" y="960862"/>
            <a:ext cx="14001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Ley de </a:t>
            </a:r>
            <a:r>
              <a:rPr lang="en-US" sz="15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educación</a:t>
            </a:r>
            <a:endParaRPr dirty="0"/>
          </a:p>
        </p:txBody>
      </p:sp>
      <p:sp>
        <p:nvSpPr>
          <p:cNvPr id="35" name="Google Shape;186;p15"/>
          <p:cNvSpPr txBox="1"/>
          <p:nvPr/>
        </p:nvSpPr>
        <p:spPr>
          <a:xfrm>
            <a:off x="3424666" y="1069336"/>
            <a:ext cx="13874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1994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438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84913" y="1874192"/>
            <a:ext cx="4572000" cy="3352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lang="es-CO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Estrategia de Atención Integral para niñas, niños y adolescentes </a:t>
            </a:r>
            <a:r>
              <a:rPr lang="es-CO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 define como el “</a:t>
            </a:r>
            <a:r>
              <a:rPr lang="es-CO" i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Conjunto de decisiones políticas y acciones  planificadas de carácter nacional y territorial, dirigidas a </a:t>
            </a:r>
            <a:r>
              <a:rPr lang="es-CO" b="1" i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promover y garantizar el desarrollo integral de niñas, niños y adolescentes </a:t>
            </a:r>
            <a:r>
              <a:rPr lang="es-CO" i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 énfasis en la prevención del embarazo en niñas, niños y adolescentes  y la reducción del embarazo </a:t>
            </a:r>
            <a:r>
              <a:rPr lang="es-CO" b="1" i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subsiguiente</a:t>
            </a:r>
            <a:r>
              <a:rPr lang="es-CO" i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en el marco de la promoción de los derechos sexuales y los derechos reproductivos- DSR</a:t>
            </a:r>
            <a:r>
              <a:rPr lang="es-CO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endParaRPr lang="es-CO" sz="16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352" t="13169" r="41419" b="9300"/>
          <a:stretch/>
        </p:blipFill>
        <p:spPr>
          <a:xfrm>
            <a:off x="6106127" y="880533"/>
            <a:ext cx="4660925" cy="51816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4011" y="880533"/>
            <a:ext cx="5832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CO" altLang="en-US" sz="4000" b="1" dirty="0">
                <a:solidFill>
                  <a:srgbClr val="242758"/>
                </a:solidFill>
              </a:rPr>
              <a:t>ESTRATEGIA EN PEA </a:t>
            </a:r>
          </a:p>
        </p:txBody>
      </p:sp>
    </p:spTree>
    <p:extLst>
      <p:ext uri="{BB962C8B-B14F-4D97-AF65-F5344CB8AC3E}">
        <p14:creationId xmlns:p14="http://schemas.microsoft.com/office/powerpoint/2010/main" val="258874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02330" y="261650"/>
            <a:ext cx="5371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altLang="es-ES" sz="2400" b="1" kern="0" dirty="0">
                <a:solidFill>
                  <a:schemeClr val="bg1"/>
                </a:solidFill>
              </a:rPr>
              <a:t>Acciones de prevención – población 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400" y="3563938"/>
            <a:ext cx="83121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9776" y="1593850"/>
            <a:ext cx="18780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2739" y="1593850"/>
            <a:ext cx="187642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1593850"/>
            <a:ext cx="18780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48663" y="1593850"/>
            <a:ext cx="18780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419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A305D8A-C1DC-5A41-B4BF-766104F8E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48" y="653408"/>
            <a:ext cx="9897979" cy="50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363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2368</TotalTime>
  <Words>1092</Words>
  <Application>Microsoft Macintosh PowerPoint</Application>
  <PresentationFormat>Panorámica</PresentationFormat>
  <Paragraphs>96</Paragraphs>
  <Slides>18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Helvetica</vt:lpstr>
      <vt:lpstr>Montserrat</vt:lpstr>
      <vt:lpstr>Open Sans</vt:lpstr>
      <vt:lpstr>Open Sans Light</vt:lpstr>
      <vt:lpstr>Poppins</vt:lpstr>
      <vt:lpstr>Veneer</vt:lpstr>
      <vt:lpstr>Wingdings</vt:lpstr>
      <vt:lpstr>Work Sans Medium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Yohan Andres Pinzon Pinilla</dc:creator>
  <cp:lastModifiedBy>Johanna Marcela Blanco Barreto</cp:lastModifiedBy>
  <cp:revision>68</cp:revision>
  <dcterms:created xsi:type="dcterms:W3CDTF">2020-06-04T22:15:26Z</dcterms:created>
  <dcterms:modified xsi:type="dcterms:W3CDTF">2022-04-11T19:42:43Z</dcterms:modified>
</cp:coreProperties>
</file>